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81" r:id="rId3"/>
    <p:sldId id="351" r:id="rId4"/>
    <p:sldId id="282" r:id="rId5"/>
    <p:sldId id="315" r:id="rId6"/>
    <p:sldId id="327" r:id="rId7"/>
    <p:sldId id="328" r:id="rId8"/>
    <p:sldId id="290" r:id="rId9"/>
    <p:sldId id="291" r:id="rId10"/>
    <p:sldId id="329" r:id="rId11"/>
    <p:sldId id="330" r:id="rId12"/>
    <p:sldId id="331" r:id="rId13"/>
    <p:sldId id="332" r:id="rId14"/>
    <p:sldId id="318" r:id="rId15"/>
    <p:sldId id="320" r:id="rId16"/>
    <p:sldId id="321" r:id="rId17"/>
    <p:sldId id="352" r:id="rId18"/>
    <p:sldId id="355" r:id="rId19"/>
    <p:sldId id="354" r:id="rId20"/>
    <p:sldId id="322" r:id="rId21"/>
    <p:sldId id="323" r:id="rId22"/>
    <p:sldId id="324" r:id="rId23"/>
    <p:sldId id="325" r:id="rId24"/>
    <p:sldId id="326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50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905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84413" autoAdjust="0"/>
  </p:normalViewPr>
  <p:slideViewPr>
    <p:cSldViewPr>
      <p:cViewPr>
        <p:scale>
          <a:sx n="66" d="100"/>
          <a:sy n="66" d="100"/>
        </p:scale>
        <p:origin x="-28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16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4.wmf"/><Relationship Id="rId1" Type="http://schemas.openxmlformats.org/officeDocument/2006/relationships/image" Target="../media/image40.wmf"/><Relationship Id="rId6" Type="http://schemas.openxmlformats.org/officeDocument/2006/relationships/image" Target="../media/image24.wmf"/><Relationship Id="rId5" Type="http://schemas.openxmlformats.org/officeDocument/2006/relationships/image" Target="../media/image16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B4B9-7F46-4938-B404-1F3A9E2D0E9F}" type="datetimeFigureOut">
              <a:rPr lang="zh-CN" altLang="en-US" smtClean="0"/>
              <a:pPr/>
              <a:t>2012/3/6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30DB-0CA4-428F-9BBC-C1C70E8942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Considering</a:t>
            </a:r>
            <a:r>
              <a:rPr lang="en-US" altLang="zh-CN" baseline="0" dirty="0" smtClean="0"/>
              <a:t> the assumptions made in the model, the agreement between the model and GENESIS simulation</a:t>
            </a:r>
          </a:p>
          <a:p>
            <a:r>
              <a:rPr lang="en-US" altLang="zh-CN" baseline="0" dirty="0" smtClean="0"/>
              <a:t>is pretty good.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 will</a:t>
            </a:r>
            <a:r>
              <a:rPr lang="en-US" altLang="zh-CN" baseline="0" dirty="0" smtClean="0"/>
              <a:t> clarify the difference in these aspects one by one. The KMR ignore any transverse</a:t>
            </a:r>
          </a:p>
          <a:p>
            <a:r>
              <a:rPr lang="en-US" altLang="zh-CN" baseline="0" dirty="0" smtClean="0"/>
              <a:t>Variation in electron density and radiation beam. The key point of their analysis to describe</a:t>
            </a:r>
          </a:p>
          <a:p>
            <a:r>
              <a:rPr lang="en-US" altLang="zh-CN" baseline="0" dirty="0" smtClean="0"/>
              <a:t>The </a:t>
            </a:r>
            <a:r>
              <a:rPr lang="en-US" altLang="zh-CN" baseline="0" dirty="0" err="1" smtClean="0"/>
              <a:t>ponderomotive</a:t>
            </a:r>
            <a:r>
              <a:rPr lang="en-US" altLang="zh-CN" baseline="0" dirty="0" smtClean="0"/>
              <a:t> motion of electron with the well-know RF bucket parameters.(show the third slides).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SDE approach considers Gaussian profile for the radiation and electron transverse distribution,</a:t>
            </a:r>
          </a:p>
          <a:p>
            <a:r>
              <a:rPr lang="en-US" altLang="zh-CN" baseline="0" dirty="0" smtClean="0"/>
              <a:t>Thus it include effects from the transverse dimension. However, because they do not adopt the </a:t>
            </a:r>
          </a:p>
          <a:p>
            <a:r>
              <a:rPr lang="en-US" altLang="zh-CN" baseline="0" dirty="0" smtClean="0"/>
              <a:t>Synchronous </a:t>
            </a:r>
            <a:r>
              <a:rPr lang="en-US" altLang="zh-CN" baseline="0" dirty="0" err="1" smtClean="0"/>
              <a:t>ponderomotive</a:t>
            </a:r>
            <a:r>
              <a:rPr lang="en-US" altLang="zh-CN" baseline="0" dirty="0" smtClean="0"/>
              <a:t> phase </a:t>
            </a:r>
            <a:r>
              <a:rPr lang="en-US" altLang="zh-CN" baseline="0" dirty="0" err="1" smtClean="0"/>
              <a:t>termilonogy</a:t>
            </a:r>
            <a:r>
              <a:rPr lang="en-US" altLang="zh-CN" baseline="0" dirty="0" smtClean="0"/>
              <a:t>, they must program codes to calculate Psi for each</a:t>
            </a:r>
          </a:p>
          <a:p>
            <a:r>
              <a:rPr lang="en-US" altLang="zh-CN" baseline="0" dirty="0" smtClean="0"/>
              <a:t>Particle and then take average to obtain the </a:t>
            </a:r>
            <a:r>
              <a:rPr lang="en-US" altLang="zh-CN" baseline="0" dirty="0" err="1" smtClean="0"/>
              <a:t>microbunching</a:t>
            </a:r>
            <a:r>
              <a:rPr lang="en-US" altLang="zh-CN" baseline="0" dirty="0" smtClean="0"/>
              <a:t> term.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Basically, we adopt the KMR analysis for the longitudinal dynamics, but consider transverse Gaussian</a:t>
            </a:r>
          </a:p>
          <a:p>
            <a:r>
              <a:rPr lang="en-US" altLang="zh-CN" baseline="0" dirty="0" smtClean="0"/>
              <a:t>Profile, thus the longitudinal parameters, Psi, Ft are coupled with transverse dimension parameters,</a:t>
            </a:r>
          </a:p>
          <a:p>
            <a:r>
              <a:rPr lang="en-US" altLang="zh-CN" baseline="0" dirty="0" smtClean="0"/>
              <a:t>Like the radial position, r.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4C2F9-5823-4232-8AB7-3694D140AB3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address much on the self-seeding scheme, just focus on the second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undulator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call it as “self-seeded tapered FEL” to extract as much energy as possible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electron beam.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With</a:t>
            </a:r>
            <a:r>
              <a:rPr lang="en-US" altLang="zh-CN" baseline="0" dirty="0" smtClean="0"/>
              <a:t> the aim to look insight the FEL in a tapered FEL, and clarify how these effects combine together.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They use synchronous</a:t>
            </a:r>
            <a:r>
              <a:rPr lang="en-US" altLang="zh-CN" baseline="0" dirty="0" smtClean="0"/>
              <a:t> energy </a:t>
            </a:r>
            <a:r>
              <a:rPr lang="en-US" altLang="zh-CN" baseline="0" dirty="0" err="1" smtClean="0"/>
              <a:t>gamma_r</a:t>
            </a:r>
            <a:r>
              <a:rPr lang="en-US" altLang="zh-CN" baseline="0" dirty="0" smtClean="0"/>
              <a:t>, synchronous phase </a:t>
            </a:r>
            <a:r>
              <a:rPr lang="en-US" altLang="zh-CN" baseline="0" dirty="0" err="1" smtClean="0"/>
              <a:t>Psi_r</a:t>
            </a:r>
            <a:r>
              <a:rPr lang="en-US" altLang="zh-CN" baseline="0" dirty="0" smtClean="0"/>
              <a:t> and Ft to characterize</a:t>
            </a:r>
          </a:p>
          <a:p>
            <a:r>
              <a:rPr lang="en-US" altLang="zh-CN" baseline="0" dirty="0" smtClean="0"/>
              <a:t>The longitudinal </a:t>
            </a:r>
            <a:r>
              <a:rPr lang="en-US" altLang="zh-CN" baseline="0" dirty="0" err="1" smtClean="0"/>
              <a:t>ponderomotive</a:t>
            </a:r>
            <a:r>
              <a:rPr lang="en-US" altLang="zh-CN" baseline="0" dirty="0" smtClean="0"/>
              <a:t> motion.</a:t>
            </a:r>
          </a:p>
          <a:p>
            <a:r>
              <a:rPr lang="en-US" altLang="zh-CN" baseline="0" dirty="0" smtClean="0"/>
              <a:t>Outside the bucket, electrons will not be trapped by the </a:t>
            </a:r>
            <a:r>
              <a:rPr lang="en-US" altLang="zh-CN" baseline="0" dirty="0" err="1" smtClean="0"/>
              <a:t>ponderomotive</a:t>
            </a:r>
            <a:r>
              <a:rPr lang="en-US" altLang="zh-CN" baseline="0" dirty="0" smtClean="0"/>
              <a:t> potential, while</a:t>
            </a:r>
          </a:p>
          <a:p>
            <a:r>
              <a:rPr lang="en-US" altLang="zh-CN" baseline="0" dirty="0" smtClean="0"/>
              <a:t>Inside the bucket, the </a:t>
            </a:r>
            <a:r>
              <a:rPr lang="en-US" altLang="zh-CN" baseline="0" dirty="0" err="1" smtClean="0"/>
              <a:t>ponderomotive</a:t>
            </a:r>
            <a:r>
              <a:rPr lang="en-US" altLang="zh-CN" baseline="0" dirty="0" smtClean="0"/>
              <a:t> motion is stable.</a:t>
            </a:r>
          </a:p>
          <a:p>
            <a:r>
              <a:rPr lang="en-US" altLang="zh-CN" baseline="0" dirty="0" smtClean="0"/>
              <a:t>One can calculate the max. and min. Psi for the bucket boundary. With the assumption that</a:t>
            </a:r>
          </a:p>
          <a:p>
            <a:r>
              <a:rPr lang="en-US" altLang="zh-CN" baseline="0" dirty="0" smtClean="0"/>
              <a:t>Electrons distribute uniformly along Psi dimension, the electron trapping fraction </a:t>
            </a:r>
          </a:p>
          <a:p>
            <a:r>
              <a:rPr lang="en-US" altLang="zh-CN" baseline="0" dirty="0" smtClean="0"/>
              <a:t>Ft equal to (Psi_2 – Psi_1)/2pi, is in terms of </a:t>
            </a:r>
            <a:r>
              <a:rPr lang="en-US" altLang="zh-CN" baseline="0" dirty="0" err="1" smtClean="0"/>
              <a:t>Psi_r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In this way, one do not need to know information of individual electrons.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electron plasma frequency, 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radiation frequency, with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altLang="zh-CN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2p/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radiation wavelength and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speed of light, 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altLang="zh-CN" sz="120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electron beam radius,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|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zh-CN" sz="120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|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normalized vector potentials of the helical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undulator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on-axis radiation field (an additional 2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1/2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 in denominator for a linearly polarized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undulator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with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elementary charge,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rest mass energy of electron, 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zh-CN" sz="120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undulator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 amplitude and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altLang="zh-CN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2p/</a:t>
            </a:r>
            <a:r>
              <a:rPr lang="en-US" altLang="zh-CN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i="1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undulator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period, [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JJ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= 1 for helical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undulator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[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JJ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=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)-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for linearly polarized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undulator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/2(1+</a:t>
            </a: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altLang="zh-CN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g is the electron’s Lorentz factor, Y is the electron phase relative to the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ponderomotive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potential, and quantities with subscript 0 indicate the initial electron and radiation beam parameters. The free space surrounding the electron beam, by contrast, has a refraction index of 1. </a:t>
            </a:r>
            <a:endParaRPr lang="zh-CN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Solve the wave equation, with the source function</a:t>
            </a:r>
            <a:r>
              <a:rPr lang="en-US" altLang="zh-CN" baseline="0" dirty="0" smtClean="0"/>
              <a:t> in terms of the complex index of refraction.</a:t>
            </a:r>
          </a:p>
          <a:p>
            <a:r>
              <a:rPr lang="en-US" altLang="zh-CN" baseline="0" dirty="0" smtClean="0"/>
              <a:t>They also consider Gaussian E-beam density profile and assume fundamental Gaussian radiation mode</a:t>
            </a:r>
          </a:p>
          <a:p>
            <a:r>
              <a:rPr lang="en-US" altLang="zh-CN" baseline="0" dirty="0" smtClean="0"/>
              <a:t>Dominates.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transverse distribution of  trapped electrons will deviate some from a Gaussian profile in the tapered region.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Without</a:t>
            </a:r>
            <a:r>
              <a:rPr lang="en-US" altLang="zh-CN" baseline="0" dirty="0" smtClean="0"/>
              <a:t> any help from numerical code.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Xi measures</a:t>
            </a:r>
            <a:r>
              <a:rPr lang="en-US" altLang="zh-CN" baseline="0" dirty="0" smtClean="0"/>
              <a:t> the relatively reduction of the </a:t>
            </a:r>
            <a:r>
              <a:rPr lang="en-US" altLang="zh-CN" baseline="0" dirty="0" err="1" smtClean="0"/>
              <a:t>undulator</a:t>
            </a:r>
            <a:r>
              <a:rPr lang="en-US" altLang="zh-CN" baseline="0" dirty="0" smtClean="0"/>
              <a:t> filed, as well as the relatively reduction </a:t>
            </a:r>
          </a:p>
          <a:p>
            <a:r>
              <a:rPr lang="en-US" altLang="zh-CN" baseline="0" dirty="0" smtClean="0"/>
              <a:t>Of the electron energy.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2" descr="I:\DOE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320272"/>
            <a:ext cx="101430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50800" sx="1000" sy="1000" algn="ctr" rotWithShape="0">
              <a:srgbClr val="000000"/>
            </a:outerShdw>
            <a:softEdge rad="12700"/>
          </a:effectLst>
        </p:spPr>
      </p:pic>
      <p:pic>
        <p:nvPicPr>
          <p:cNvPr id="6" name="Picture 3" descr="I:\slacHeader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320272"/>
            <a:ext cx="191625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248025" y="6572250"/>
            <a:ext cx="2895600" cy="2857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438900" y="6572250"/>
            <a:ext cx="2133600" cy="2857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5B0AD0C-CF23-4A83-B5FA-1C4746175F9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A4C7-576B-4A9C-9F61-0B9FD4D5A290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75F3-031C-4909-A13E-ECA8C9B321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64AE-189C-4E10-B1EC-271F0CEAC7D8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967B-272D-4E9D-942E-D64723F0EE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3" descr="I:\slacHeader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320272"/>
            <a:ext cx="191625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"/>
          </a:effectLst>
        </p:spPr>
      </p:pic>
      <p:pic>
        <p:nvPicPr>
          <p:cNvPr id="6" name="Picture 2" descr="I:\DOE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320272"/>
            <a:ext cx="1014300" cy="252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50800" dist="50800" sx="1000" sy="1000" algn="ctr" rotWithShape="0">
              <a:srgbClr val="000000"/>
            </a:outerShdw>
            <a:softEdge rad="1270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168275" y="857250"/>
            <a:ext cx="8786813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4292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4A5F-C336-4844-9442-C1F673960247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2857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DC40554-2CE8-481F-80C6-C67121FA39B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CABE-E6C3-4A8B-A088-2D226E7043E7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9870-9033-41A4-991F-C0CFFCE80B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38D7-3472-438A-AE2D-5749ECBD0C7C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D67C-8FCB-4445-93CD-E0380D869F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FDBA-1066-44EE-88F6-AD9E4780FCB6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BD00-95AD-4F5B-A9F1-ECEF660118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F505-A171-4BD8-A5CC-827D2B5AB7D2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34AB-3886-4885-8D21-800FDC3FF6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C8B1-12F4-420E-B250-8C6BCE44CF43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9307-E554-4F4A-B31E-35840E7105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BF3B-5A8A-4E2F-B91A-66EC9C9B9A40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1E37-B291-4E7F-AE16-89D05C5AD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DB9B-540F-49D8-9958-E4C47890D4EB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0BC4-0092-4C71-884D-C34AB39A7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8A503D-A5F8-4128-AD1C-104C27F4EB61}" type="datetime1">
              <a:rPr lang="zh-CN" altLang="en-US" smtClean="0"/>
              <a:pPr>
                <a:defRPr/>
              </a:pPr>
              <a:t>2012/3/6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627E84-90CB-468E-87F1-E1588CC0A8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12968" cy="1885962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  <a:cs typeface="Arial" pitchFamily="34" charset="0"/>
              </a:rPr>
              <a:t>Modeling and Multi-Dimensional Optimization    of a Tapered Free Electron Laser</a:t>
            </a:r>
            <a:endParaRPr lang="zh-CN" altLang="en-US" sz="32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4643446"/>
            <a:ext cx="756084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rgbClr val="FF0000"/>
                </a:solidFill>
              </a:rPr>
              <a:t>Yi Jiao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behalf of 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J. Wu, Y.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Cai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A.W. Chao, W.M.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Fawley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J. Frisch,  Z. Huang, H.-D.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Nuhn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C.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Pellegrini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 S.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Reiche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SLAC National Accelerator Laboratory, Menlo Park, CA 94025, USA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1600" i="1" dirty="0" smtClean="0"/>
              <a:t>March 5-9, 2012</a:t>
            </a:r>
            <a:r>
              <a:rPr lang="en-US" altLang="zh-CN" sz="16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zh-CN" sz="1600" i="1" dirty="0" smtClean="0"/>
              <a:t>@ FLS 2012</a:t>
            </a:r>
            <a:endParaRPr lang="zh-CN" altLang="en-US" sz="1600" i="1" dirty="0" smtClean="0"/>
          </a:p>
        </p:txBody>
      </p:sp>
    </p:spTree>
  </p:cSld>
  <p:clrMapOvr>
    <a:masterClrMapping/>
  </p:clrMapOvr>
  <p:transition advTm="317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Property of our Physical Model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 useBgFill="1"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CN" sz="1800" b="1" dirty="0" smtClean="0">
                <a:solidFill>
                  <a:srgbClr val="0070C0"/>
                </a:solidFill>
              </a:rPr>
              <a:t>It combines the KMR analysis and optical guiding approach with explicit formulation.</a:t>
            </a:r>
          </a:p>
          <a:p>
            <a:pPr>
              <a:buFont typeface="Wingdings" pitchFamily="2" charset="2"/>
              <a:buChar char="ü"/>
            </a:pPr>
            <a:endParaRPr lang="en-US" altLang="zh-CN" sz="2000" dirty="0" smtClean="0"/>
          </a:p>
          <a:p>
            <a:pPr>
              <a:buFont typeface="Wingdings" pitchFamily="2" charset="2"/>
              <a:buChar char="p"/>
            </a:pPr>
            <a:r>
              <a:rPr lang="en-US" altLang="zh-CN" sz="1800" b="1" dirty="0" smtClean="0">
                <a:solidFill>
                  <a:srgbClr val="0070C0"/>
                </a:solidFill>
              </a:rPr>
              <a:t>It adopts </a:t>
            </a:r>
            <a:r>
              <a:rPr lang="en-US" altLang="zh-CN" sz="1800" b="1" dirty="0" err="1" smtClean="0">
                <a:solidFill>
                  <a:srgbClr val="FF0000"/>
                </a:solidFill>
              </a:rPr>
              <a:t>radially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-resolved synchronous phase and local electron trapping fraction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to couple the longitudinal and transverse dynamics.</a:t>
            </a:r>
          </a:p>
          <a:p>
            <a:pPr>
              <a:buFont typeface="Wingdings" pitchFamily="2" charset="2"/>
              <a:buChar char="ü"/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en-US" altLang="zh-CN" sz="1800" b="1" dirty="0" smtClean="0">
                <a:solidFill>
                  <a:srgbClr val="0070C0"/>
                </a:solidFill>
              </a:rPr>
              <a:t>Since the model is not derived strictly from Maxwell equations, it well describes the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evolution of the radiation field within </a:t>
            </a:r>
            <a:r>
              <a:rPr lang="en-US" altLang="zh-CN" sz="1800" b="1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8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,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more or less 3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r</a:t>
            </a:r>
            <a:r>
              <a:rPr lang="en-US" altLang="zh-CN" sz="1800" b="1" i="1" baseline="-25000" dirty="0" smtClean="0">
                <a:solidFill>
                  <a:srgbClr val="FF0000"/>
                </a:solidFill>
              </a:rPr>
              <a:t>b</a:t>
            </a:r>
            <a:r>
              <a:rPr lang="en-US" altLang="zh-CN" sz="18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, while not considering the radiation propagating outside this region.</a:t>
            </a:r>
          </a:p>
          <a:p>
            <a:pPr>
              <a:buFont typeface="Wingdings" pitchFamily="2" charset="2"/>
              <a:buChar char="ü"/>
            </a:pPr>
            <a:endParaRPr lang="en-US" altLang="zh-CN" sz="2000" dirty="0" smtClean="0"/>
          </a:p>
          <a:p>
            <a:pPr algn="just"/>
            <a:r>
              <a:rPr lang="en-US" altLang="zh-CN" sz="1600" dirty="0" smtClean="0"/>
              <a:t>To simplify the analytical study, it is assumed that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the </a:t>
            </a:r>
            <a:r>
              <a:rPr lang="en-US" altLang="zh-CN" sz="1600" b="1" dirty="0" err="1" smtClean="0">
                <a:solidFill>
                  <a:srgbClr val="0070C0"/>
                </a:solidFill>
              </a:rPr>
              <a:t>undulator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is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tapered from the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initial saturation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location</a:t>
            </a:r>
            <a:r>
              <a:rPr lang="en-US" altLang="zh-CN" sz="1600" b="1" dirty="0" smtClean="0"/>
              <a:t>. </a:t>
            </a:r>
          </a:p>
          <a:p>
            <a:pPr algn="just">
              <a:buNone/>
            </a:pPr>
            <a:r>
              <a:rPr lang="en-US" altLang="zh-CN" sz="1600" dirty="0" smtClean="0"/>
              <a:t>	At </a:t>
            </a:r>
            <a:r>
              <a:rPr lang="en-US" altLang="zh-CN" sz="1600" i="1" dirty="0" smtClean="0"/>
              <a:t>initial saturation </a:t>
            </a:r>
            <a:r>
              <a:rPr lang="en-US" altLang="zh-CN" sz="1600" dirty="0" smtClean="0"/>
              <a:t>(the end of the exponential gain regime), </a:t>
            </a:r>
            <a:r>
              <a:rPr lang="en-US" altLang="zh-CN" sz="1600" i="1" dirty="0" err="1" smtClean="0"/>
              <a:t>P</a:t>
            </a:r>
            <a:r>
              <a:rPr lang="en-US" altLang="zh-CN" sz="1600" baseline="-25000" dirty="0" err="1" smtClean="0"/>
              <a:t>sat</a:t>
            </a:r>
            <a:r>
              <a:rPr lang="en-US" altLang="zh-CN" sz="1600" dirty="0" smtClean="0"/>
              <a:t> ≈ </a:t>
            </a:r>
            <a:r>
              <a:rPr lang="en-US" altLang="zh-CN" sz="1600" i="1" dirty="0" err="1" smtClean="0">
                <a:latin typeface="Symbol" pitchFamily="18" charset="2"/>
              </a:rPr>
              <a:t>r</a:t>
            </a:r>
            <a:r>
              <a:rPr lang="en-US" altLang="zh-CN" sz="1600" i="1" dirty="0" err="1" smtClean="0"/>
              <a:t>P</a:t>
            </a:r>
            <a:r>
              <a:rPr lang="en-US" altLang="zh-CN" sz="1600" baseline="-25000" dirty="0" err="1" smtClean="0"/>
              <a:t>beam</a:t>
            </a:r>
            <a:r>
              <a:rPr lang="en-US" altLang="zh-CN" sz="1600" dirty="0" smtClean="0"/>
              <a:t>, we have approximately </a:t>
            </a:r>
            <a:r>
              <a:rPr lang="en-US" altLang="zh-CN" sz="1600" i="1" dirty="0" err="1" smtClean="0"/>
              <a:t>r</a:t>
            </a:r>
            <a:r>
              <a:rPr lang="en-US" altLang="zh-CN" sz="1600" baseline="-25000" dirty="0" err="1" smtClean="0"/>
              <a:t>s,sat</a:t>
            </a:r>
            <a:r>
              <a:rPr lang="en-US" altLang="zh-CN" sz="1600" dirty="0" smtClean="0"/>
              <a:t> = </a:t>
            </a:r>
            <a:r>
              <a:rPr lang="en-US" altLang="zh-CN" sz="1600" i="1" dirty="0" smtClean="0"/>
              <a:t>r</a:t>
            </a:r>
            <a:r>
              <a:rPr lang="en-US" altLang="zh-CN" sz="1600" i="1" baseline="-25000" dirty="0" smtClean="0"/>
              <a:t>b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>
                <a:latin typeface="Symbol" pitchFamily="18" charset="2"/>
              </a:rPr>
              <a:t>Y</a:t>
            </a:r>
            <a:r>
              <a:rPr lang="en-US" altLang="zh-CN" sz="1600" baseline="-25000" dirty="0" err="1" smtClean="0"/>
              <a:t>r,sat</a:t>
            </a:r>
            <a:r>
              <a:rPr lang="en-US" altLang="zh-CN" sz="1600" baseline="-25000" dirty="0" smtClean="0"/>
              <a:t> </a:t>
            </a:r>
            <a:r>
              <a:rPr lang="en-US" altLang="zh-CN" sz="1600" dirty="0" smtClean="0"/>
              <a:t>= 0, </a:t>
            </a:r>
            <a:r>
              <a:rPr lang="en-US" altLang="zh-CN" sz="1600" i="1" dirty="0" err="1" smtClean="0"/>
              <a:t>F</a:t>
            </a:r>
            <a:r>
              <a:rPr lang="en-US" altLang="zh-CN" sz="1600" baseline="-25000" dirty="0" err="1" smtClean="0"/>
              <a:t>t,sat</a:t>
            </a:r>
            <a:r>
              <a:rPr lang="en-US" altLang="zh-CN" sz="1600" baseline="-25000" dirty="0" smtClean="0"/>
              <a:t> </a:t>
            </a:r>
            <a:r>
              <a:rPr lang="en-US" altLang="zh-CN" sz="1600" dirty="0" smtClean="0"/>
              <a:t>=1, </a:t>
            </a:r>
            <a:r>
              <a:rPr lang="en-US" altLang="zh-CN" sz="1600" dirty="0" err="1" smtClean="0">
                <a:latin typeface="Symbol" pitchFamily="18" charset="2"/>
              </a:rPr>
              <a:t>g</a:t>
            </a:r>
            <a:r>
              <a:rPr lang="en-US" altLang="zh-CN" sz="1600" baseline="-25000" dirty="0" err="1" smtClean="0"/>
              <a:t>sat</a:t>
            </a:r>
            <a:r>
              <a:rPr lang="en-US" altLang="zh-CN" sz="1600" baseline="-25000" dirty="0" smtClean="0"/>
              <a:t> </a:t>
            </a:r>
            <a:r>
              <a:rPr lang="en-US" altLang="zh-CN" sz="1600" dirty="0" smtClean="0"/>
              <a:t>= </a:t>
            </a:r>
            <a:r>
              <a:rPr lang="en-US" altLang="zh-CN" sz="1600" dirty="0" smtClean="0">
                <a:latin typeface="Symbol" pitchFamily="18" charset="2"/>
              </a:rPr>
              <a:t>g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/>
              <a:t>, </a:t>
            </a:r>
            <a:r>
              <a:rPr lang="en-US" altLang="zh-CN" sz="1600" i="1" dirty="0" err="1" smtClean="0"/>
              <a:t>a</a:t>
            </a:r>
            <a:r>
              <a:rPr lang="en-US" altLang="zh-CN" sz="1600" baseline="-25000" dirty="0" err="1" smtClean="0"/>
              <a:t>w,sat</a:t>
            </a:r>
            <a:r>
              <a:rPr lang="en-US" altLang="zh-CN" sz="1600" dirty="0" smtClean="0"/>
              <a:t> = </a:t>
            </a:r>
            <a:r>
              <a:rPr lang="en-US" altLang="zh-CN" sz="1600" i="1" dirty="0" smtClean="0"/>
              <a:t>a</a:t>
            </a:r>
            <a:r>
              <a:rPr lang="en-US" altLang="zh-CN" sz="1600" i="1" baseline="-25000" dirty="0" smtClean="0"/>
              <a:t>w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/>
              <a:t>, and</a:t>
            </a:r>
          </a:p>
          <a:p>
            <a:pPr>
              <a:buFont typeface="Wingdings" pitchFamily="2" charset="2"/>
              <a:buChar char="ü"/>
            </a:pPr>
            <a:endParaRPr lang="en-US" altLang="zh-CN" sz="2000" dirty="0" smtClean="0"/>
          </a:p>
          <a:p>
            <a:pPr>
              <a:buFont typeface="Wingdings" pitchFamily="2" charset="2"/>
              <a:buChar char="ü"/>
            </a:pPr>
            <a:endParaRPr lang="en-US" altLang="zh-CN" sz="2000" dirty="0" smtClean="0"/>
          </a:p>
          <a:p>
            <a:pPr>
              <a:buFont typeface="Wingdings" pitchFamily="2" charset="2"/>
              <a:buChar char="p"/>
            </a:pPr>
            <a:r>
              <a:rPr lang="en-US" altLang="zh-CN" sz="1800" b="1" dirty="0" smtClean="0">
                <a:solidFill>
                  <a:srgbClr val="0070C0"/>
                </a:solidFill>
              </a:rPr>
              <a:t>Given a taper profile </a:t>
            </a:r>
            <a:r>
              <a:rPr lang="en-US" altLang="zh-CN" sz="1800" b="1" i="1" dirty="0" smtClean="0">
                <a:solidFill>
                  <a:srgbClr val="0070C0"/>
                </a:solidFill>
              </a:rPr>
              <a:t>a</a:t>
            </a:r>
            <a:r>
              <a:rPr lang="en-US" altLang="zh-CN" sz="1800" b="1" i="1" baseline="-25000" dirty="0" smtClean="0">
                <a:solidFill>
                  <a:srgbClr val="0070C0"/>
                </a:solidFill>
              </a:rPr>
              <a:t>w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(z) ) [and </a:t>
            </a:r>
            <a:r>
              <a:rPr lang="en-US" altLang="zh-CN" sz="1800" b="1" i="1" dirty="0" err="1" smtClean="0">
                <a:solidFill>
                  <a:srgbClr val="0070C0"/>
                </a:solidFill>
              </a:rPr>
              <a:t>r</a:t>
            </a:r>
            <a:r>
              <a:rPr lang="en-US" altLang="zh-CN" sz="1800" b="1" i="1" baseline="-25000" dirty="0" err="1" smtClean="0">
                <a:solidFill>
                  <a:srgbClr val="0070C0"/>
                </a:solidFill>
              </a:rPr>
              <a:t>b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(z)] and values of (</a:t>
            </a:r>
            <a:r>
              <a:rPr lang="en-US" altLang="zh-CN" sz="1800" b="1" i="1" dirty="0" smtClean="0">
                <a:solidFill>
                  <a:srgbClr val="0070C0"/>
                </a:solidFill>
              </a:rPr>
              <a:t>a</a:t>
            </a:r>
            <a:r>
              <a:rPr lang="en-US" altLang="zh-CN" sz="1800" b="1" i="1" baseline="-25000" dirty="0" smtClean="0">
                <a:solidFill>
                  <a:srgbClr val="0070C0"/>
                </a:solidFill>
              </a:rPr>
              <a:t>s</a:t>
            </a:r>
            <a:r>
              <a:rPr lang="en-US" altLang="zh-CN" sz="1800" b="1" baseline="-25000" dirty="0" smtClean="0">
                <a:solidFill>
                  <a:srgbClr val="0070C0"/>
                </a:solidFill>
              </a:rPr>
              <a:t>0,sat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800" b="1" i="1" dirty="0" err="1" smtClean="0">
                <a:solidFill>
                  <a:srgbClr val="0070C0"/>
                </a:solidFill>
              </a:rPr>
              <a:t>r</a:t>
            </a:r>
            <a:r>
              <a:rPr lang="en-US" altLang="zh-CN" sz="1800" b="1" i="1" baseline="-25000" dirty="0" err="1" smtClean="0">
                <a:solidFill>
                  <a:srgbClr val="0070C0"/>
                </a:solidFill>
              </a:rPr>
              <a:t>s</a:t>
            </a:r>
            <a:r>
              <a:rPr lang="en-US" altLang="zh-CN" sz="1800" b="1" baseline="-25000" dirty="0" err="1" smtClean="0">
                <a:solidFill>
                  <a:srgbClr val="0070C0"/>
                </a:solidFill>
              </a:rPr>
              <a:t>,sat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800" b="1" dirty="0" err="1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US" altLang="zh-CN" sz="1800" b="1" baseline="-25000" dirty="0" err="1" smtClean="0">
                <a:solidFill>
                  <a:srgbClr val="0070C0"/>
                </a:solidFill>
              </a:rPr>
              <a:t>r,sat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800" b="1" i="1" dirty="0" err="1" smtClean="0">
                <a:solidFill>
                  <a:srgbClr val="0070C0"/>
                </a:solidFill>
              </a:rPr>
              <a:t>F</a:t>
            </a:r>
            <a:r>
              <a:rPr lang="en-US" altLang="zh-CN" sz="1800" b="1" baseline="-25000" dirty="0" err="1" smtClean="0">
                <a:solidFill>
                  <a:srgbClr val="0070C0"/>
                </a:solidFill>
              </a:rPr>
              <a:t>t,sat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), one can iterate the equations to evolve those parameters in z along the </a:t>
            </a:r>
            <a:r>
              <a:rPr lang="en-US" altLang="zh-CN" sz="1800" b="1" dirty="0" err="1" smtClean="0">
                <a:solidFill>
                  <a:srgbClr val="0070C0"/>
                </a:solidFill>
              </a:rPr>
              <a:t>undulator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. </a:t>
            </a:r>
            <a:endParaRPr lang="zh-CN" altLang="en-US" sz="1800" b="1" dirty="0">
              <a:solidFill>
                <a:srgbClr val="0070C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051720" y="4970196"/>
          <a:ext cx="1944216" cy="571828"/>
        </p:xfrm>
        <a:graphic>
          <a:graphicData uri="http://schemas.openxmlformats.org/presentationml/2006/ole">
            <p:oleObj spid="_x0000_s110594" name="Equation" r:id="rId4" imgW="1459866" imgH="431613" progId="Equation.DSMT4">
              <p:embed/>
            </p:oleObj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139952" y="4955682"/>
          <a:ext cx="1728192" cy="604867"/>
        </p:xfrm>
        <a:graphic>
          <a:graphicData uri="http://schemas.openxmlformats.org/presentationml/2006/ole">
            <p:oleObj spid="_x0000_s110595" name="Equation" r:id="rId5" imgW="1333500" imgH="457200" progId="Equation.DSMT4">
              <p:embed/>
            </p:oleObj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686EF-5871-446F-92CA-3A1BBBA7E125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igure1.e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1988840"/>
            <a:ext cx="5112568" cy="3672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GENESIS Scan with LCLS-II Like Parameters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b="1" dirty="0" smtClean="0">
                <a:solidFill>
                  <a:srgbClr val="0070C0"/>
                </a:solidFill>
              </a:rPr>
              <a:t>LCLS-II like parameters</a:t>
            </a:r>
          </a:p>
          <a:p>
            <a:r>
              <a:rPr lang="en-US" altLang="zh-CN" sz="1600" dirty="0" smtClean="0"/>
              <a:t>Fixed taper start-point z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/>
              <a:t> = 12 m,</a:t>
            </a:r>
          </a:p>
          <a:p>
            <a:r>
              <a:rPr lang="en-US" altLang="zh-CN" sz="1800" b="1" dirty="0" smtClean="0">
                <a:solidFill>
                  <a:srgbClr val="0070C0"/>
                </a:solidFill>
              </a:rPr>
              <a:t>GENESIS scan </a:t>
            </a:r>
            <a:r>
              <a:rPr lang="en-US" altLang="zh-CN" sz="1800" dirty="0" smtClean="0">
                <a:solidFill>
                  <a:srgbClr val="FF0000"/>
                </a:solidFill>
              </a:rPr>
              <a:t>taper ratio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1800" i="1" dirty="0" smtClean="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/>
              <a:t>= 1-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w</a:t>
            </a:r>
            <a:r>
              <a:rPr lang="en-US" altLang="zh-CN" sz="1800" dirty="0" smtClean="0"/>
              <a:t>(</a:t>
            </a:r>
            <a:r>
              <a:rPr lang="en-US" altLang="zh-CN" sz="1800" i="1" dirty="0" err="1" smtClean="0"/>
              <a:t>L</a:t>
            </a:r>
            <a:r>
              <a:rPr lang="en-US" altLang="zh-CN" sz="1800" i="1" baseline="-25000" dirty="0" err="1" smtClean="0"/>
              <a:t>w</a:t>
            </a:r>
            <a:r>
              <a:rPr lang="en-US" altLang="zh-CN" sz="1800" dirty="0" smtClean="0"/>
              <a:t>)/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w</a:t>
            </a:r>
            <a:r>
              <a:rPr lang="en-US" altLang="zh-CN" sz="1800" dirty="0" smtClean="0"/>
              <a:t>(</a:t>
            </a:r>
            <a:r>
              <a:rPr lang="en-US" altLang="zh-CN" sz="1800" i="1" dirty="0" smtClean="0"/>
              <a:t>z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), </a:t>
            </a:r>
          </a:p>
          <a:p>
            <a:pPr>
              <a:buNone/>
            </a:pPr>
            <a:r>
              <a:rPr lang="en-US" altLang="zh-CN" sz="1800" dirty="0" smtClean="0"/>
              <a:t>	and </a:t>
            </a:r>
            <a:r>
              <a:rPr lang="en-US" altLang="zh-CN" sz="1800" dirty="0" smtClean="0">
                <a:solidFill>
                  <a:srgbClr val="FF0000"/>
                </a:solidFill>
              </a:rPr>
              <a:t>electron beam radius </a:t>
            </a:r>
            <a:r>
              <a:rPr lang="en-US" altLang="zh-CN" sz="18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800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64088" y="1012696"/>
          <a:ext cx="3456384" cy="3861792"/>
        </p:xfrm>
        <a:graphic>
          <a:graphicData uri="http://schemas.openxmlformats.org/drawingml/2006/table">
            <a:tbl>
              <a:tblPr/>
              <a:tblGrid>
                <a:gridCol w="1800200"/>
                <a:gridCol w="720080"/>
                <a:gridCol w="936104"/>
              </a:tblGrid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latin typeface="Times New Roman"/>
                          <a:ea typeface="宋体"/>
                          <a:cs typeface="Times New Roman"/>
                        </a:rPr>
                        <a:t>Parameters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>
                          <a:latin typeface="Times New Roman"/>
                          <a:ea typeface="宋体"/>
                          <a:cs typeface="Times New Roman"/>
                        </a:rPr>
                        <a:t>Unit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 dirty="0">
                          <a:latin typeface="Calibri"/>
                          <a:ea typeface="宋体"/>
                          <a:cs typeface="Times New Roman"/>
                        </a:rPr>
                        <a:t>E-beam</a:t>
                      </a:r>
                      <a:r>
                        <a:rPr lang="en-GB" sz="1400" kern="800" dirty="0">
                          <a:latin typeface="Times New Roman"/>
                          <a:ea typeface="宋体"/>
                          <a:cs typeface="Times New Roman"/>
                        </a:rPr>
                        <a:t> energy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宋体"/>
                          <a:cs typeface="Times New Roman"/>
                        </a:rPr>
                        <a:t>13.64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E-beam current 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libri"/>
                          <a:ea typeface="宋体"/>
                          <a:cs typeface="Times New Roman"/>
                        </a:rPr>
                        <a:t>4000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Calibri"/>
                          <a:ea typeface="宋体"/>
                          <a:cs typeface="Times New Roman"/>
                        </a:rPr>
                        <a:t>Ampere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Normalized </a:t>
                      </a:r>
                      <a:r>
                        <a:rPr lang="en-GB" sz="1400" kern="100" dirty="0" err="1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emittances</a:t>
                      </a:r>
                      <a:r>
                        <a:rPr lang="en-GB" sz="1400" kern="100" dirty="0">
                          <a:solidFill>
                            <a:srgbClr val="FF0000"/>
                          </a:solidFill>
                          <a:latin typeface="Symbol"/>
                          <a:ea typeface="宋体"/>
                          <a:cs typeface="Times New Roman"/>
                        </a:rPr>
                        <a:t> e</a:t>
                      </a:r>
                      <a:r>
                        <a:rPr lang="en-GB" sz="1400" kern="100" baseline="-250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x, n</a:t>
                      </a:r>
                      <a:r>
                        <a:rPr lang="en-GB" sz="14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GB" sz="1400" kern="100" dirty="0">
                          <a:solidFill>
                            <a:srgbClr val="FF0000"/>
                          </a:solidFill>
                          <a:latin typeface="Symbol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GB" sz="1400" kern="100" dirty="0" err="1">
                          <a:solidFill>
                            <a:srgbClr val="FF0000"/>
                          </a:solidFill>
                          <a:latin typeface="Symbol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GB" sz="1400" kern="100" baseline="-25000" dirty="0" err="1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GB" sz="1400" kern="100" baseline="-250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, n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宋体"/>
                          <a:cs typeface="Times New Roman"/>
                        </a:rPr>
                        <a:t>0.3/0.3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Symbol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GB" sz="1400" kern="800">
                          <a:latin typeface="Times New Roman"/>
                          <a:ea typeface="宋体"/>
                          <a:cs typeface="Times New Roman"/>
                        </a:rPr>
                        <a:t>m-rad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 dirty="0">
                          <a:latin typeface="Calibri"/>
                          <a:ea typeface="宋体"/>
                          <a:cs typeface="Times New Roman"/>
                        </a:rPr>
                        <a:t>Energy spread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宋体"/>
                          <a:cs typeface="Times New Roman"/>
                        </a:rPr>
                        <a:t>1.3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libri"/>
                          <a:ea typeface="宋体"/>
                          <a:cs typeface="Times New Roman"/>
                        </a:rPr>
                        <a:t>MeV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 dirty="0">
                          <a:latin typeface="Calibri"/>
                          <a:ea typeface="宋体"/>
                          <a:cs typeface="Times New Roman"/>
                        </a:rPr>
                        <a:t>E-beam pulse length (FWHM)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libri"/>
                          <a:ea typeface="宋体"/>
                          <a:cs typeface="Times New Roman"/>
                        </a:rPr>
                        <a:t>fs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>
                          <a:latin typeface="Calibri"/>
                          <a:ea typeface="宋体"/>
                          <a:cs typeface="Times New Roman"/>
                        </a:rPr>
                        <a:t>Normalized undulator parameter </a:t>
                      </a:r>
                      <a:r>
                        <a:rPr lang="en-GB" sz="1400" i="1" kern="100">
                          <a:latin typeface="Calibri"/>
                          <a:ea typeface="宋体"/>
                          <a:cs typeface="Times New Roman"/>
                        </a:rPr>
                        <a:t>a</a:t>
                      </a:r>
                      <a:r>
                        <a:rPr lang="en-GB" sz="1400" i="1" kern="100" baseline="-25000">
                          <a:latin typeface="Calibri"/>
                          <a:ea typeface="宋体"/>
                          <a:cs typeface="Times New Roman"/>
                        </a:rPr>
                        <a:t>w</a:t>
                      </a:r>
                      <a:r>
                        <a:rPr lang="en-GB" sz="1400" kern="100" baseline="-250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宋体"/>
                          <a:cs typeface="Times New Roman"/>
                        </a:rPr>
                        <a:t>2.3832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kern="8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>
                          <a:latin typeface="Calibri"/>
                          <a:ea typeface="宋体"/>
                          <a:cs typeface="Times New Roman"/>
                        </a:rPr>
                        <a:t>Undulator period </a:t>
                      </a:r>
                      <a:r>
                        <a:rPr lang="en-GB" sz="1400" kern="100">
                          <a:latin typeface="Symbol"/>
                          <a:ea typeface="宋体"/>
                          <a:cs typeface="Calibri"/>
                        </a:rPr>
                        <a:t>l</a:t>
                      </a:r>
                      <a:r>
                        <a:rPr lang="en-GB" sz="1400" i="1" kern="100" baseline="-25000">
                          <a:latin typeface="Calibri"/>
                          <a:ea typeface="宋体"/>
                          <a:cs typeface="Times New Roman"/>
                        </a:rPr>
                        <a:t>w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宋体"/>
                          <a:cs typeface="Times New Roman"/>
                        </a:rPr>
                        <a:t>3.2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 dirty="0" err="1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Undulator</a:t>
                      </a:r>
                      <a:r>
                        <a:rPr lang="en-GB" sz="14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 length </a:t>
                      </a:r>
                      <a:r>
                        <a:rPr lang="en-GB" sz="1400" i="1" kern="100" dirty="0" err="1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GB" sz="1400" i="1" kern="100" baseline="-25000" dirty="0" err="1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w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Calibri"/>
                          <a:ea typeface="宋体"/>
                          <a:cs typeface="Times New Roman"/>
                        </a:rPr>
                        <a:t>m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Radiation wavelength </a:t>
                      </a:r>
                      <a:r>
                        <a:rPr lang="en-GB" sz="1400" kern="100" dirty="0" err="1">
                          <a:solidFill>
                            <a:srgbClr val="FF0000"/>
                          </a:solidFill>
                          <a:latin typeface="Symbol"/>
                          <a:ea typeface="宋体"/>
                          <a:cs typeface="Calibri"/>
                        </a:rPr>
                        <a:t>l</a:t>
                      </a:r>
                      <a:r>
                        <a:rPr lang="en-GB" sz="1400" i="1" kern="100" baseline="-25000" dirty="0" err="1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s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Calibri"/>
                          <a:ea typeface="宋体"/>
                          <a:cs typeface="Times New Roman"/>
                        </a:rPr>
                        <a:t>Angstrom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Peak radiation input power </a:t>
                      </a:r>
                      <a:r>
                        <a:rPr lang="en-GB" sz="1400" i="1" kern="8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P</a:t>
                      </a:r>
                      <a:r>
                        <a:rPr lang="en-GB" sz="1400" i="1" kern="800" baseline="-250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in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Calibri"/>
                          <a:ea typeface="宋体"/>
                          <a:cs typeface="Times New Roman"/>
                        </a:rPr>
                        <a:t>MW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 useBgFill="1">
        <p:nvSpPr>
          <p:cNvPr id="8" name="TextBox 7"/>
          <p:cNvSpPr txBox="1"/>
          <p:nvPr/>
        </p:nvSpPr>
        <p:spPr>
          <a:xfrm>
            <a:off x="395536" y="5733256"/>
            <a:ext cx="84249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p"/>
            </a:pPr>
            <a:r>
              <a:rPr lang="en-US" altLang="zh-CN" dirty="0" smtClean="0">
                <a:latin typeface="+mn-lt"/>
              </a:rPr>
              <a:t> Radiation power depends on both the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taper profile </a:t>
            </a:r>
            <a:r>
              <a:rPr lang="en-US" altLang="zh-CN" dirty="0" smtClean="0">
                <a:latin typeface="+mn-lt"/>
              </a:rPr>
              <a:t>and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transverse focusing,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p"/>
            </a:pPr>
            <a:r>
              <a:rPr lang="en-US" altLang="zh-CN" dirty="0" smtClean="0">
                <a:latin typeface="+mn-lt"/>
              </a:rPr>
              <a:t> Achieving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high radiation power requires strong transverse focusing.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0072" y="5085184"/>
            <a:ext cx="3744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Max. power of 2.2 TW with </a:t>
            </a:r>
            <a:r>
              <a:rPr lang="en-US" altLang="zh-CN" sz="1600" b="1" i="1" dirty="0" smtClean="0">
                <a:latin typeface="Symbol" pitchFamily="18" charset="2"/>
              </a:rPr>
              <a:t>x</a:t>
            </a:r>
            <a:r>
              <a:rPr lang="en-US" altLang="zh-CN" sz="1600" b="1" dirty="0" smtClean="0"/>
              <a:t> = 0.12 and </a:t>
            </a:r>
            <a:r>
              <a:rPr lang="en-US" altLang="zh-CN" sz="1600" b="1" i="1" dirty="0" err="1" smtClean="0"/>
              <a:t>r</a:t>
            </a:r>
            <a:r>
              <a:rPr lang="en-US" altLang="zh-CN" sz="1600" b="1" i="1" baseline="-25000" dirty="0" err="1" smtClean="0"/>
              <a:t>b</a:t>
            </a:r>
            <a:r>
              <a:rPr lang="en-US" altLang="zh-CN" sz="1600" b="1" dirty="0" smtClean="0"/>
              <a:t> = 15 mm, </a:t>
            </a:r>
            <a:r>
              <a:rPr lang="en-US" altLang="zh-CN" b="1" dirty="0" smtClean="0">
                <a:solidFill>
                  <a:srgbClr val="FF0000"/>
                </a:solidFill>
              </a:rPr>
              <a:t>Case A</a:t>
            </a:r>
            <a:endParaRPr lang="zh-CN" altLang="en-US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AB2D6-5619-4B68-B496-89B53DFDBA4E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Verification of the Physical Model (Case A)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pic>
        <p:nvPicPr>
          <p:cNvPr id="6" name="内容占位符 5" descr="figure2.em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6768752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2132856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Solid lines </a:t>
            </a:r>
            <a:r>
              <a:rPr lang="en-US" altLang="zh-CN" dirty="0" smtClean="0">
                <a:latin typeface="+mn-lt"/>
              </a:rPr>
              <a:t>: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GENESIS </a:t>
            </a:r>
          </a:p>
          <a:p>
            <a:r>
              <a:rPr lang="en-US" altLang="zh-CN" dirty="0" smtClean="0">
                <a:latin typeface="+mn-lt"/>
              </a:rPr>
              <a:t>single-frequency</a:t>
            </a:r>
          </a:p>
          <a:p>
            <a:r>
              <a:rPr lang="en-US" altLang="zh-CN" dirty="0" smtClean="0">
                <a:latin typeface="+mn-lt"/>
              </a:rPr>
              <a:t>simulation</a:t>
            </a:r>
          </a:p>
          <a:p>
            <a:endParaRPr lang="en-US" altLang="zh-CN" dirty="0" smtClean="0">
              <a:latin typeface="+mn-lt"/>
            </a:endParaRPr>
          </a:p>
          <a:p>
            <a:r>
              <a:rPr lang="en-US" altLang="zh-CN" b="1" dirty="0" smtClean="0">
                <a:latin typeface="+mn-lt"/>
              </a:rPr>
              <a:t>Dashed lines </a:t>
            </a:r>
            <a:r>
              <a:rPr lang="en-US" altLang="zh-CN" dirty="0" smtClean="0">
                <a:latin typeface="+mn-lt"/>
              </a:rPr>
              <a:t>: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Physical model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Evolution of radiation power (within 3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+mn-lt"/>
              </a:rPr>
              <a:t>r</a:t>
            </a:r>
            <a:r>
              <a:rPr lang="en-US" altLang="zh-CN" sz="2000" b="1" i="1" baseline="-25000" dirty="0" smtClean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), on-axis radiation field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zh-CN" sz="2000" b="1" i="1" baseline="-25000" dirty="0" smtClean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+mn-lt"/>
              </a:rPr>
              <a:t>0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, radiation beam radius </a:t>
            </a:r>
            <a:r>
              <a:rPr lang="en-US" altLang="zh-CN" sz="2000" b="1" i="1" dirty="0" err="1" smtClean="0">
                <a:solidFill>
                  <a:srgbClr val="0070C0"/>
                </a:solidFill>
                <a:latin typeface="+mn-lt"/>
              </a:rPr>
              <a:t>r</a:t>
            </a:r>
            <a:r>
              <a:rPr lang="en-US" altLang="zh-CN" sz="2000" b="1" i="1" baseline="-25000" dirty="0" err="1" smtClean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,  trapping fraction F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+mn-lt"/>
              </a:rPr>
              <a:t>t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 with z.</a:t>
            </a:r>
            <a:endParaRPr lang="zh-CN" alt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68FE4-0083-4950-BADF-5B9B662ED411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Verification of the Physical Model (Case A)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6" name="内容占位符 5" descr="figure3_3.em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6912768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908720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Transverse distribution of radiation field, trapped electron No., and </a:t>
            </a:r>
            <a:r>
              <a:rPr lang="en-US" altLang="zh-CN" sz="2000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+mn-lt"/>
              </a:rPr>
              <a:t>r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 (or &lt;</a:t>
            </a:r>
            <a:r>
              <a:rPr lang="en-US" altLang="zh-CN" sz="2000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&gt; from GENESIS) at z = 50 m.</a:t>
            </a:r>
            <a:endParaRPr lang="zh-CN" alt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98884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Initial </a:t>
            </a:r>
            <a:r>
              <a:rPr lang="en-US" altLang="zh-CN" sz="1600" dirty="0" err="1" smtClean="0">
                <a:latin typeface="+mn-lt"/>
              </a:rPr>
              <a:t>distrib</a:t>
            </a:r>
            <a:r>
              <a:rPr lang="en-US" altLang="zh-CN" sz="1600" dirty="0" smtClean="0">
                <a:latin typeface="+mn-lt"/>
              </a:rPr>
              <a:t>.</a:t>
            </a:r>
            <a:endParaRPr lang="zh-CN" altLang="en-US" sz="1600" dirty="0">
              <a:latin typeface="+mn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623654" y="2523968"/>
            <a:ext cx="216024" cy="242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A4C16-3B6E-4BC6-95D2-4E6363B5F5CA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2132856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Solid lines </a:t>
            </a:r>
            <a:r>
              <a:rPr lang="en-US" altLang="zh-CN" dirty="0" smtClean="0">
                <a:latin typeface="+mn-lt"/>
              </a:rPr>
              <a:t>: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GENESIS </a:t>
            </a:r>
          </a:p>
          <a:p>
            <a:r>
              <a:rPr lang="en-US" altLang="zh-CN" dirty="0" smtClean="0">
                <a:latin typeface="+mn-lt"/>
              </a:rPr>
              <a:t>single-frequency</a:t>
            </a:r>
          </a:p>
          <a:p>
            <a:r>
              <a:rPr lang="en-US" altLang="zh-CN" dirty="0" smtClean="0">
                <a:latin typeface="+mn-lt"/>
              </a:rPr>
              <a:t>simulation</a:t>
            </a:r>
          </a:p>
          <a:p>
            <a:endParaRPr lang="en-US" altLang="zh-CN" dirty="0" smtClean="0">
              <a:latin typeface="+mn-lt"/>
            </a:endParaRPr>
          </a:p>
          <a:p>
            <a:r>
              <a:rPr lang="en-US" altLang="zh-CN" b="1" dirty="0" smtClean="0">
                <a:latin typeface="+mn-lt"/>
              </a:rPr>
              <a:t>Dashed lines </a:t>
            </a:r>
            <a:r>
              <a:rPr lang="en-US" altLang="zh-CN" dirty="0" smtClean="0">
                <a:latin typeface="+mn-lt"/>
              </a:rPr>
              <a:t>: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Physical model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Applications of the Physical Model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zh-CN" sz="2000" b="1" dirty="0" smtClean="0">
                <a:solidFill>
                  <a:srgbClr val="00B050"/>
                </a:solidFill>
              </a:rPr>
              <a:t>The physical model enable us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zh-CN" sz="2000" dirty="0" smtClean="0"/>
              <a:t>to understand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mechanism of  saturation </a:t>
            </a:r>
            <a:r>
              <a:rPr lang="en-US" altLang="zh-CN" sz="2000" dirty="0" smtClean="0"/>
              <a:t>of the radiation intensity and power, </a:t>
            </a:r>
            <a:r>
              <a:rPr lang="en-US" altLang="zh-CN" sz="2000" dirty="0" smtClean="0">
                <a:solidFill>
                  <a:srgbClr val="FF0000"/>
                </a:solidFill>
              </a:rPr>
              <a:t>the decreasing of refractive guiding and trapping fraction </a:t>
            </a:r>
            <a:r>
              <a:rPr lang="en-US" altLang="zh-CN" sz="2000" dirty="0" smtClean="0"/>
              <a:t>is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major cause</a:t>
            </a:r>
            <a:r>
              <a:rPr lang="en-US" altLang="zh-CN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2000" dirty="0" smtClean="0"/>
              <a:t>to understand that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a controlled variation in electron beam radius (transverse focusing) </a:t>
            </a:r>
            <a:r>
              <a:rPr lang="en-US" altLang="zh-CN" sz="2000" dirty="0" smtClean="0"/>
              <a:t>can be helpful in </a:t>
            </a:r>
            <a:r>
              <a:rPr lang="en-US" altLang="zh-CN" sz="2000" dirty="0" smtClean="0">
                <a:solidFill>
                  <a:srgbClr val="FF0000"/>
                </a:solidFill>
              </a:rPr>
              <a:t>improving the overall energy extraction efficiency</a:t>
            </a:r>
            <a:r>
              <a:rPr lang="en-US" altLang="zh-CN" sz="2000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dirty="0" smtClean="0"/>
              <a:t>to propose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multi-dimensional optimization </a:t>
            </a:r>
            <a:r>
              <a:rPr lang="en-US" altLang="zh-CN" sz="2000" dirty="0" smtClean="0"/>
              <a:t>scheme</a:t>
            </a:r>
          </a:p>
          <a:p>
            <a:pPr lvl="1" algn="just"/>
            <a:r>
              <a:rPr lang="en-US" altLang="zh-CN" sz="1600" dirty="0" smtClean="0"/>
              <a:t>Eight parameters, 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1600" b="1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d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600" b="1" i="1" dirty="0" smtClean="0">
                <a:solidFill>
                  <a:srgbClr val="0070C0"/>
                </a:solidFill>
                <a:latin typeface="Symbol" pitchFamily="18" charset="2"/>
              </a:rPr>
              <a:t>x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1600" b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1600" b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1600" b="1" i="1" dirty="0" err="1" smtClean="0">
                <a:solidFill>
                  <a:srgbClr val="0070C0"/>
                </a:solidFill>
              </a:rPr>
              <a:t>K</a:t>
            </a:r>
            <a:r>
              <a:rPr lang="en-US" altLang="zh-CN" sz="1600" b="1" i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1600" b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), </a:t>
            </a:r>
            <a:r>
              <a:rPr lang="en-US" altLang="zh-CN" sz="1600" b="1" i="1" dirty="0" err="1" smtClean="0">
                <a:solidFill>
                  <a:srgbClr val="0070C0"/>
                </a:solidFill>
              </a:rPr>
              <a:t>K</a:t>
            </a:r>
            <a:r>
              <a:rPr lang="en-US" altLang="zh-CN" sz="1600" b="1" i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1600" b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) and </a:t>
            </a:r>
            <a:r>
              <a:rPr lang="en-US" altLang="zh-CN" sz="1600" b="1" i="1" dirty="0" err="1" smtClean="0">
                <a:solidFill>
                  <a:srgbClr val="0070C0"/>
                </a:solidFill>
              </a:rPr>
              <a:t>K</a:t>
            </a:r>
            <a:r>
              <a:rPr lang="en-US" altLang="zh-CN" sz="1600" b="1" i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1600" b="1" i="1" dirty="0" err="1" smtClean="0">
                <a:solidFill>
                  <a:srgbClr val="0070C0"/>
                </a:solidFill>
              </a:rPr>
              <a:t>L</a:t>
            </a:r>
            <a:r>
              <a:rPr lang="en-US" altLang="zh-CN" sz="1600" b="1" i="1" baseline="-25000" dirty="0" err="1" smtClean="0">
                <a:solidFill>
                  <a:srgbClr val="0070C0"/>
                </a:solidFill>
              </a:rPr>
              <a:t>w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)</a:t>
            </a:r>
            <a:endParaRPr lang="en-US" altLang="zh-CN" sz="1600" dirty="0" smtClean="0"/>
          </a:p>
          <a:p>
            <a:pPr algn="just">
              <a:buFont typeface="Wingdings" pitchFamily="2" charset="2"/>
              <a:buChar char="Ø"/>
            </a:pP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71A6-A13A-4646-87B5-CC129811BFAE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259632" y="4509120"/>
          <a:ext cx="3888432" cy="467815"/>
        </p:xfrm>
        <a:graphic>
          <a:graphicData uri="http://schemas.openxmlformats.org/presentationml/2006/ole">
            <p:oleObj spid="_x0000_s64514" name="Equation" r:id="rId3" imgW="2057400" imgH="241300" progId="Equation.DSMT4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259632" y="5085357"/>
          <a:ext cx="5381625" cy="1223963"/>
        </p:xfrm>
        <a:graphic>
          <a:graphicData uri="http://schemas.openxmlformats.org/presentationml/2006/ole">
            <p:oleObj spid="_x0000_s64515" name="Equation" r:id="rId4" imgW="3263900" imgH="736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200 m Hard X-ray FEL w/o Break Sections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en-US" altLang="zh-CN" sz="2000" dirty="0" smtClean="0">
                <a:latin typeface="+mn-lt"/>
              </a:rPr>
              <a:t>Optimization 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with 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-variation (red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b="1" dirty="0" smtClean="0">
                <a:latin typeface="+mn-lt"/>
              </a:rPr>
              <a:t>vs. </a:t>
            </a:r>
            <a:r>
              <a:rPr lang="en-US" altLang="zh-CN" sz="2000" b="1" dirty="0" smtClean="0">
                <a:solidFill>
                  <a:srgbClr val="00B050"/>
                </a:solidFill>
                <a:latin typeface="+mn-lt"/>
              </a:rPr>
              <a:t>with constant </a:t>
            </a:r>
            <a:r>
              <a:rPr lang="en-US" altLang="zh-CN" sz="2000" b="1" i="1" dirty="0" err="1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altLang="zh-CN" sz="2000" b="1" i="1" baseline="-25000" dirty="0" err="1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altLang="zh-CN" sz="2000" b="1" dirty="0" smtClean="0">
                <a:solidFill>
                  <a:srgbClr val="00B050"/>
                </a:solidFill>
                <a:latin typeface="+mn-lt"/>
              </a:rPr>
              <a:t> (green).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		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Higher power,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4.9 TW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vs. 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4.4 TW, increase by 11%,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	Higher on-axis radiation field, small radiation radius; higher F</a:t>
            </a:r>
            <a:r>
              <a:rPr lang="en-US" altLang="zh-CN" baseline="-2500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.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4CDA5-DF76-447C-874C-FD4C87720631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pic>
        <p:nvPicPr>
          <p:cNvPr id="12" name="内容占位符 11" descr="figure7_1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61" t="4538" r="7161"/>
          <a:stretch>
            <a:fillRect/>
          </a:stretch>
        </p:blipFill>
        <p:spPr>
          <a:xfrm>
            <a:off x="323528" y="1844825"/>
            <a:ext cx="8496944" cy="4608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fgiure8.emf"/>
          <p:cNvPicPr>
            <a:picLocks noGrp="1"/>
          </p:cNvPicPr>
          <p:nvPr>
            <p:ph idx="1"/>
          </p:nvPr>
        </p:nvPicPr>
        <p:blipFill>
          <a:blip r:embed="rId2" cstate="print"/>
          <a:srcRect l="8261" r="8044" b="2904"/>
          <a:stretch>
            <a:fillRect/>
          </a:stretch>
        </p:blipFill>
        <p:spPr>
          <a:xfrm>
            <a:off x="285750" y="1700808"/>
            <a:ext cx="8462714" cy="46085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200 m Hard X-ray FEL w/Break Sections, 1m/4.4m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+mn-lt"/>
              </a:rPr>
              <a:t>Optimization for FEL 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w/o break-section (red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) 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vs. </a:t>
            </a:r>
            <a:r>
              <a:rPr lang="en-US" altLang="zh-CN" sz="2000" b="1" dirty="0" smtClean="0">
                <a:latin typeface="+mn-lt"/>
              </a:rPr>
              <a:t>with/break section (black).</a:t>
            </a:r>
            <a:endParaRPr lang="en-US" altLang="zh-CN" sz="2000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Power reduction,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46%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(from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4.9 TW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to </a:t>
            </a:r>
            <a:r>
              <a:rPr lang="en-US" altLang="zh-CN" b="1" dirty="0" smtClean="0">
                <a:latin typeface="+mn-lt"/>
              </a:rPr>
              <a:t>2.7 TW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)</a:t>
            </a:r>
            <a:r>
              <a:rPr lang="en-US" altLang="zh-CN" dirty="0" smtClean="0">
                <a:solidFill>
                  <a:srgbClr val="0070C0"/>
                </a:solidFill>
                <a:latin typeface="+mn-lt"/>
              </a:rPr>
              <a:t>, partially due to less magnetic length (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23% reduction</a:t>
            </a:r>
            <a:r>
              <a:rPr lang="en-US" altLang="zh-CN" dirty="0" smtClean="0">
                <a:solidFill>
                  <a:srgbClr val="0070C0"/>
                </a:solidFill>
                <a:latin typeface="+mn-lt"/>
              </a:rPr>
              <a:t>), partially due to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vacuum diffraction of radiation in break sections</a:t>
            </a:r>
            <a:r>
              <a:rPr lang="en-US" altLang="zh-CN" dirty="0" smtClean="0">
                <a:solidFill>
                  <a:srgbClr val="3905BB"/>
                </a:solidFill>
                <a:latin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2762925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</a:rPr>
              <a:t>Increase in </a:t>
            </a:r>
            <a:r>
              <a:rPr lang="en-US" altLang="zh-CN" sz="1400" b="1" i="1" dirty="0" err="1" smtClean="0">
                <a:solidFill>
                  <a:srgbClr val="00B050"/>
                </a:solidFill>
              </a:rPr>
              <a:t>r</a:t>
            </a:r>
            <a:r>
              <a:rPr lang="en-US" altLang="zh-CN" sz="1400" b="1" i="1" baseline="-25000" dirty="0" err="1" smtClean="0">
                <a:solidFill>
                  <a:srgbClr val="00B050"/>
                </a:solidFill>
              </a:rPr>
              <a:t>s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and reduction in </a:t>
            </a:r>
            <a:r>
              <a:rPr lang="en-US" altLang="zh-CN" sz="1400" b="1" i="1" dirty="0" smtClean="0">
                <a:solidFill>
                  <a:srgbClr val="00B050"/>
                </a:solidFill>
              </a:rPr>
              <a:t>a</a:t>
            </a:r>
            <a:r>
              <a:rPr lang="en-US" altLang="zh-CN" sz="1400" b="1" i="1" baseline="-25000" dirty="0" smtClean="0">
                <a:solidFill>
                  <a:srgbClr val="00B050"/>
                </a:solidFill>
              </a:rPr>
              <a:t>s</a:t>
            </a:r>
            <a:r>
              <a:rPr lang="en-US" altLang="zh-CN" sz="1400" b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, cascade into increase in </a:t>
            </a:r>
            <a:r>
              <a:rPr lang="en-US" altLang="zh-CN" sz="1400" b="1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altLang="zh-CN" sz="1400" b="1" baseline="-25000" dirty="0" smtClean="0">
                <a:solidFill>
                  <a:srgbClr val="00B050"/>
                </a:solidFill>
              </a:rPr>
              <a:t>r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and decrease in F</a:t>
            </a:r>
            <a:r>
              <a:rPr lang="en-US" altLang="zh-CN" sz="1400" b="1" baseline="-25000" dirty="0" smtClean="0">
                <a:solidFill>
                  <a:srgbClr val="00B050"/>
                </a:solidFill>
              </a:rPr>
              <a:t>t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.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22CD-D92D-47AF-8F08-4C38DD0BCD54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Impact of Sideband Growth in Hard X-ray FEL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6" name="内容占位符 5" descr="figure9.emf"/>
          <p:cNvPicPr>
            <a:picLocks noGrp="1"/>
          </p:cNvPicPr>
          <p:nvPr>
            <p:ph idx="1"/>
          </p:nvPr>
        </p:nvPicPr>
        <p:blipFill>
          <a:blip r:embed="rId2" cstate="print"/>
          <a:srcRect l="6952" r="6923"/>
          <a:stretch>
            <a:fillRect/>
          </a:stretch>
        </p:blipFill>
        <p:spPr>
          <a:xfrm>
            <a:off x="285750" y="2636912"/>
            <a:ext cx="8572500" cy="3482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9807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latin typeface="+mj-lt"/>
              </a:rPr>
              <a:t> 200 m Hard X-ray FEL w/o break sections </a:t>
            </a:r>
            <a:r>
              <a:rPr lang="en-US" altLang="zh-CN" sz="2000" b="1" dirty="0" smtClean="0">
                <a:solidFill>
                  <a:srgbClr val="3905BB"/>
                </a:solidFill>
                <a:latin typeface="+mj-lt"/>
              </a:rPr>
              <a:t>with time-dependent effects (blue) </a:t>
            </a:r>
            <a:r>
              <a:rPr lang="en-US" altLang="zh-CN" sz="2000" b="1" dirty="0" smtClean="0">
                <a:latin typeface="+mj-lt"/>
              </a:rPr>
              <a:t>vs. </a:t>
            </a:r>
            <a:r>
              <a:rPr lang="en-US" altLang="zh-CN" sz="2000" b="1" dirty="0" smtClean="0">
                <a:solidFill>
                  <a:srgbClr val="FF0000"/>
                </a:solidFill>
                <a:latin typeface="+mj-lt"/>
              </a:rPr>
              <a:t>w/o time-dependent effects (red).</a:t>
            </a:r>
          </a:p>
          <a:p>
            <a:pPr algn="just"/>
            <a:r>
              <a:rPr lang="en-US" altLang="zh-CN" sz="2000" b="1" dirty="0" smtClean="0">
                <a:latin typeface="+mj-lt"/>
              </a:rPr>
              <a:t>---</a:t>
            </a:r>
            <a:r>
              <a:rPr lang="en-US" altLang="zh-CN" dirty="0" smtClean="0">
                <a:latin typeface="+mn-lt"/>
              </a:rPr>
              <a:t>time-dependent effects lead to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significant </a:t>
            </a:r>
            <a:r>
              <a:rPr lang="en-US" altLang="zh-CN" b="1" dirty="0" err="1" smtClean="0">
                <a:solidFill>
                  <a:srgbClr val="00B050"/>
                </a:solidFill>
                <a:latin typeface="+mn-lt"/>
              </a:rPr>
              <a:t>detrapping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 by around 100 m</a:t>
            </a:r>
            <a:r>
              <a:rPr lang="en-US" altLang="zh-CN" dirty="0" smtClean="0">
                <a:latin typeface="+mn-lt"/>
              </a:rPr>
              <a:t>, and the average radiation power and on-axis |</a:t>
            </a:r>
            <a:r>
              <a:rPr lang="en-US" altLang="zh-CN" i="1" dirty="0" smtClean="0">
                <a:latin typeface="+mn-lt"/>
              </a:rPr>
              <a:t>a</a:t>
            </a:r>
            <a:r>
              <a:rPr lang="en-US" altLang="zh-CN" i="1" baseline="-25000" dirty="0" smtClean="0">
                <a:latin typeface="+mn-lt"/>
              </a:rPr>
              <a:t>s</a:t>
            </a:r>
            <a:r>
              <a:rPr lang="en-US" altLang="zh-CN" dirty="0" smtClean="0">
                <a:latin typeface="+mn-lt"/>
              </a:rPr>
              <a:t>| reach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saturation much earlier in </a:t>
            </a:r>
            <a:r>
              <a:rPr lang="en-US" altLang="zh-CN" b="1" i="1" dirty="0" smtClean="0">
                <a:solidFill>
                  <a:srgbClr val="00B050"/>
                </a:solidFill>
                <a:latin typeface="+mn-lt"/>
              </a:rPr>
              <a:t>z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and, most importantly,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at much smaller values </a:t>
            </a:r>
            <a:r>
              <a:rPr lang="en-US" altLang="zh-CN" dirty="0" smtClean="0">
                <a:latin typeface="+mn-lt"/>
              </a:rPr>
              <a:t>than is true for the single-frequency run. 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29D7A-2B5F-425A-9361-F6625D6FD4E9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No Seed vs. Seeded Power Spectrum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内容占位符 6" descr="SASEsee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1587" y="962025"/>
            <a:ext cx="6600825" cy="536257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CD837-DF94-43FA-9E1A-4769C33A0B21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3905BB"/>
                </a:solidFill>
                <a:latin typeface="+mn-lt"/>
              </a:rPr>
              <a:t>SASE: blue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Seeded: red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Seeded, Sideband Spectrum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FA651-13BA-4B05-80D3-179FE6694DA0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9" name="内容占位符 8" descr="sideb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350" y="966788"/>
            <a:ext cx="6591300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Requirements for High-Peak-Power FEL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Recent results on </a:t>
            </a:r>
            <a:r>
              <a:rPr lang="en-US" altLang="zh-CN" sz="2000" dirty="0" smtClean="0">
                <a:solidFill>
                  <a:srgbClr val="FF0000"/>
                </a:solidFill>
              </a:rPr>
              <a:t>single pulse coherent diffraction imaging of proteins and viruses using an X-ray free electron laser </a:t>
            </a:r>
            <a:r>
              <a:rPr lang="en-US" altLang="zh-CN" sz="2000" dirty="0" smtClean="0"/>
              <a:t>(FEL) show that the resolution can be improved by both increasing the number of the coherent photons and simultaneously reducing the pulse duration,  </a:t>
            </a:r>
            <a:r>
              <a:rPr lang="en-US" altLang="zh-CN" sz="2000" i="1" dirty="0" smtClean="0"/>
              <a:t>i.e.</a:t>
            </a:r>
            <a:r>
              <a:rPr lang="en-US" altLang="zh-CN" sz="2000" dirty="0" smtClean="0">
                <a:solidFill>
                  <a:srgbClr val="FF0000"/>
                </a:solidFill>
              </a:rPr>
              <a:t>10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fs</a:t>
            </a:r>
            <a:r>
              <a:rPr lang="en-US" altLang="zh-CN" sz="2000" dirty="0" smtClean="0">
                <a:solidFill>
                  <a:srgbClr val="FF0000"/>
                </a:solidFill>
              </a:rPr>
              <a:t> or less, one TW or larger.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99" y="2489621"/>
            <a:ext cx="4014589" cy="37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468470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Single shot diffraction patterns on virus particles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N.M. Seibert, </a:t>
            </a:r>
            <a:r>
              <a:rPr lang="en-US" altLang="zh-CN" sz="1600" i="1" dirty="0" smtClean="0"/>
              <a:t>et al.</a:t>
            </a:r>
            <a:r>
              <a:rPr lang="en-US" altLang="zh-CN" sz="1600" dirty="0" smtClean="0"/>
              <a:t>, Nature </a:t>
            </a:r>
            <a:r>
              <a:rPr lang="en-US" altLang="zh-CN" sz="1600" b="1" dirty="0" smtClean="0"/>
              <a:t>470</a:t>
            </a:r>
            <a:r>
              <a:rPr lang="en-US" altLang="zh-CN" sz="1600" dirty="0" smtClean="0"/>
              <a:t>, 78-81 (2011)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7245"/>
            <a:ext cx="4536504" cy="37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3087825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Protein </a:t>
            </a:r>
            <a:r>
              <a:rPr lang="en-US" altLang="zh-CN" sz="1600" dirty="0" err="1" smtClean="0"/>
              <a:t>nano</a:t>
            </a:r>
            <a:r>
              <a:rPr lang="en-US" altLang="zh-CN" sz="1600" dirty="0" smtClean="0"/>
              <a:t>-crystallography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H.N. Chapman, </a:t>
            </a:r>
            <a:r>
              <a:rPr lang="en-US" altLang="zh-CN" sz="1600" i="1" dirty="0" smtClean="0"/>
              <a:t>et al.</a:t>
            </a:r>
            <a:r>
              <a:rPr lang="en-US" altLang="zh-CN" sz="1600" dirty="0" smtClean="0"/>
              <a:t>, Nature </a:t>
            </a:r>
            <a:r>
              <a:rPr lang="en-US" altLang="zh-CN" sz="1600" b="1" dirty="0" smtClean="0"/>
              <a:t>470</a:t>
            </a:r>
            <a:r>
              <a:rPr lang="en-US" altLang="zh-CN" sz="1600" dirty="0" smtClean="0"/>
              <a:t>, 73-77 (2011)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60E5B-E593-4FC6-8B1D-7A3E3E9DC45F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</p:spTree>
  </p:cSld>
  <p:clrMapOvr>
    <a:masterClrMapping/>
  </p:clrMapOvr>
  <p:transition advTm="3051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Conclusions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52040"/>
            <a:ext cx="8572560" cy="542928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A new physical model of tapered FEL, has good success in predicting the behavior with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of the electron and radiation beams;</a:t>
            </a:r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Multi-dimensional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optimization based on GENESIS single-frequency simulations;</a:t>
            </a:r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A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reasonable variation of the transverse focusing can to some extent further enhance energy extraction efficiency.</a:t>
            </a:r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Preliminary study for the impact of the sideband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growth.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</a:rPr>
              <a:t>A general description of FEL process and saturation mechanism; Dependence of the available max. radiation power on various parameters(not shown here).</a:t>
            </a:r>
            <a:endParaRPr lang="zh-CN" alt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77A11-45B6-4313-9F60-3FB6B6203B8F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59632" y="263691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+mj-lt"/>
              </a:rPr>
              <a:t>Thanks for Your Attention!</a:t>
            </a:r>
            <a:endParaRPr lang="zh-CN" alt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2FE5F-836D-4E2C-B734-AA1B91E80573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A701D-4139-4140-A791-CBA2012F5D4E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928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70C0"/>
                </a:solidFill>
                <a:latin typeface="+mj-lt"/>
              </a:rPr>
              <a:t>Backup slices</a:t>
            </a:r>
            <a:endParaRPr lang="zh-CN" altLang="en-US" sz="48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KMR vs. SDE vs. Our Model 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285750" y="928688"/>
          <a:ext cx="8678738" cy="5540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7898"/>
                <a:gridCol w="2376264"/>
                <a:gridCol w="2664296"/>
                <a:gridCol w="2520280"/>
              </a:tblGrid>
              <a:tr h="4840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KMR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SDE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Our Model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56882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Radiation beam</a:t>
                      </a:r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No transverse variation</a:t>
                      </a:r>
                      <a:r>
                        <a:rPr lang="en-US" altLang="zh-CN" sz="1800" dirty="0" smtClean="0"/>
                        <a:t>, Radiation</a:t>
                      </a:r>
                      <a:r>
                        <a:rPr lang="en-US" altLang="zh-CN" sz="1800" baseline="0" dirty="0" smtClean="0"/>
                        <a:t> field and e-beam overlap perfectly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sz="1800" baseline="-25000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r>
                        <a:rPr lang="en-US" altLang="zh-CN" sz="1800" baseline="0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sz="1800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=const.</a:t>
                      </a:r>
                    </a:p>
                    <a:p>
                      <a:r>
                        <a:rPr lang="en-US" altLang="zh-CN" sz="1800" baseline="0" dirty="0" smtClean="0"/>
                        <a:t>Only consider variation of a</a:t>
                      </a:r>
                      <a:r>
                        <a:rPr lang="en-US" altLang="zh-CN" sz="1800" baseline="-25000" dirty="0" smtClean="0"/>
                        <a:t>s</a:t>
                      </a:r>
                      <a:r>
                        <a:rPr lang="en-US" altLang="zh-CN" sz="1800" baseline="0" dirty="0" smtClean="0"/>
                        <a:t> with z</a:t>
                      </a:r>
                    </a:p>
                    <a:p>
                      <a:endParaRPr lang="en-US" altLang="zh-CN" sz="1800" baseline="0" dirty="0" smtClean="0"/>
                    </a:p>
                    <a:p>
                      <a:r>
                        <a:rPr lang="en-US" altLang="zh-CN" sz="1800" baseline="0" dirty="0" smtClean="0"/>
                        <a:t>Energy conservation</a:t>
                      </a:r>
                    </a:p>
                    <a:p>
                      <a:endParaRPr lang="en-US" altLang="zh-CN" baseline="0" dirty="0" smtClean="0"/>
                    </a:p>
                    <a:p>
                      <a:endParaRPr lang="en-US" altLang="zh-CN" baseline="0" dirty="0" smtClean="0"/>
                    </a:p>
                    <a:p>
                      <a:endParaRPr lang="en-US" altLang="zh-CN" baseline="0" dirty="0" smtClean="0"/>
                    </a:p>
                    <a:p>
                      <a:r>
                        <a:rPr lang="en-US" altLang="zh-CN" baseline="0" dirty="0" smtClean="0"/>
                        <a:t>F</a:t>
                      </a:r>
                      <a:r>
                        <a:rPr lang="en-US" altLang="zh-CN" baseline="-25000" dirty="0" smtClean="0"/>
                        <a:t>t</a:t>
                      </a:r>
                      <a:r>
                        <a:rPr lang="en-US" altLang="zh-CN" baseline="0" dirty="0" smtClean="0"/>
                        <a:t> : trapped electron No./total electron No.</a:t>
                      </a:r>
                      <a:endParaRPr lang="zh-CN" alt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aseline="0" dirty="0" smtClean="0"/>
                        <a:t>Solve the evolution of the field from wave equation, whose source function is in term of </a:t>
                      </a:r>
                      <a:r>
                        <a:rPr lang="en-US" altLang="zh-CN" sz="1800" i="1" baseline="0" dirty="0" smtClean="0"/>
                        <a:t>n</a:t>
                      </a:r>
                      <a:r>
                        <a:rPr lang="en-US" altLang="zh-CN" sz="1800" baseline="0" dirty="0" smtClean="0"/>
                        <a:t>.</a:t>
                      </a:r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r>
                        <a:rPr lang="en-US" altLang="zh-CN" sz="1800" baseline="0" dirty="0" smtClean="0"/>
                        <a:t>Basic assumption is that fundamental mode dominates (i.e. </a:t>
                      </a:r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radiation beam profile remains approximately Gaussian</a:t>
                      </a:r>
                      <a:r>
                        <a:rPr lang="en-US" altLang="zh-CN" sz="1800" baseline="0" dirty="0" smtClean="0"/>
                        <a:t>)</a:t>
                      </a:r>
                    </a:p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Consider</a:t>
                      </a:r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 only the fundamental mode</a:t>
                      </a:r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r>
                        <a:rPr lang="en-US" altLang="zh-CN" sz="1800" baseline="0" dirty="0" smtClean="0"/>
                        <a:t>Energy conservation</a:t>
                      </a:r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  <a:p>
                      <a:r>
                        <a:rPr lang="en-US" altLang="zh-CN" sz="1800" baseline="0" dirty="0" smtClean="0"/>
                        <a:t>Envelope equation</a:t>
                      </a:r>
                    </a:p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985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Tapered</a:t>
                      </a:r>
                    </a:p>
                    <a:p>
                      <a:r>
                        <a:rPr lang="en-US" altLang="zh-CN" dirty="0" smtClean="0"/>
                        <a:t>region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Synchronous</a:t>
                      </a:r>
                      <a:r>
                        <a:rPr lang="en-US" altLang="zh-CN" baseline="0" dirty="0" smtClean="0"/>
                        <a:t> energy (aver. energy of the trapped electrons)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Numerical</a:t>
                      </a:r>
                      <a:r>
                        <a:rPr lang="en-US" altLang="zh-CN" baseline="0" dirty="0" smtClean="0"/>
                        <a:t> simulation to get the </a:t>
                      </a:r>
                      <a:r>
                        <a:rPr lang="en-US" altLang="zh-CN" baseline="0" dirty="0" err="1" smtClean="0">
                          <a:solidFill>
                            <a:srgbClr val="FF0000"/>
                          </a:solidFill>
                        </a:rPr>
                        <a:t>mircobunching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term &lt;e</a:t>
                      </a:r>
                      <a:r>
                        <a:rPr lang="en-US" altLang="zh-CN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zh-CN" baseline="30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CN" baseline="30000" dirty="0" err="1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Y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g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&gt;, which contains F</a:t>
                      </a:r>
                      <a:r>
                        <a:rPr lang="en-US" altLang="zh-CN" baseline="-250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information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Same with KMR treatment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437354" y="3645024"/>
          <a:ext cx="2342558" cy="792088"/>
        </p:xfrm>
        <a:graphic>
          <a:graphicData uri="http://schemas.openxmlformats.org/presentationml/2006/ole">
            <p:oleObj spid="_x0000_s65538" name="Equation" r:id="rId4" imgW="2209680" imgH="736560" progId="Equation.DSMT4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877073" y="2636912"/>
          <a:ext cx="2567135" cy="576064"/>
        </p:xfrm>
        <a:graphic>
          <a:graphicData uri="http://schemas.openxmlformats.org/presentationml/2006/ole">
            <p:oleObj spid="_x0000_s65539" name="Equation" r:id="rId5" imgW="2120900" imgH="469900" progId="Equation.DSMT4">
              <p:embed/>
            </p:oleObj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516216" y="1988840"/>
          <a:ext cx="2232248" cy="520012"/>
        </p:xfrm>
        <a:graphic>
          <a:graphicData uri="http://schemas.openxmlformats.org/presentationml/2006/ole">
            <p:oleObj spid="_x0000_s65540" name="Equation" r:id="rId6" imgW="1676160" imgH="393480" progId="Equation.DSMT4">
              <p:embed/>
            </p:oleObj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6444208" y="3212976"/>
          <a:ext cx="2656012" cy="807019"/>
        </p:xfrm>
        <a:graphic>
          <a:graphicData uri="http://schemas.openxmlformats.org/presentationml/2006/ole">
            <p:oleObj spid="_x0000_s65541" name="Equation" r:id="rId7" imgW="2476500" imgH="736600" progId="Equation.DSMT4">
              <p:embed/>
            </p:oleObj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6516216" y="4509120"/>
          <a:ext cx="1249062" cy="373283"/>
        </p:xfrm>
        <a:graphic>
          <a:graphicData uri="http://schemas.openxmlformats.org/presentationml/2006/ole">
            <p:oleObj spid="_x0000_s65542" name="Equation" r:id="rId8" imgW="825500" imgH="241300" progId="Equation.DSMT4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475656" y="5891786"/>
          <a:ext cx="1960218" cy="504056"/>
        </p:xfrm>
        <a:graphic>
          <a:graphicData uri="http://schemas.openxmlformats.org/presentationml/2006/ole">
            <p:oleObj spid="_x0000_s65543" name="Equation" r:id="rId9" imgW="1663700" imgH="431800" progId="Equation.DSMT4">
              <p:embed/>
            </p:oleObj>
          </a:graphicData>
        </a:graphic>
      </p:graphicFrame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46EA2-3C4B-4D09-A2C8-CC2F6EE19FC6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KMR vs. SDE vs. Our Model (cont.)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79513" y="928688"/>
          <a:ext cx="8784975" cy="55884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5"/>
                <a:gridCol w="2312799"/>
                <a:gridCol w="2511737"/>
                <a:gridCol w="2736304"/>
              </a:tblGrid>
              <a:tr h="50644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KMR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SDE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Our Model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43134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E-beam</a:t>
                      </a:r>
                    </a:p>
                    <a:p>
                      <a:endParaRPr lang="en-US" altLang="zh-CN" sz="1800" dirty="0" smtClean="0"/>
                    </a:p>
                    <a:p>
                      <a:r>
                        <a:rPr lang="en-US" altLang="zh-CN" sz="1800" dirty="0" smtClean="0"/>
                        <a:t>Transver</a:t>
                      </a:r>
                      <a:r>
                        <a:rPr lang="en-US" altLang="zh-CN" sz="1800" baseline="0" dirty="0" smtClean="0"/>
                        <a:t>se dimension</a:t>
                      </a:r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Const. radius </a:t>
                      </a:r>
                      <a:r>
                        <a:rPr lang="en-US" altLang="zh-CN" sz="1800" baseline="0" dirty="0" err="1" smtClean="0"/>
                        <a:t>r</a:t>
                      </a:r>
                      <a:r>
                        <a:rPr lang="en-US" altLang="zh-CN" sz="1800" baseline="-25000" dirty="0" err="1" smtClean="0"/>
                        <a:t>b</a:t>
                      </a:r>
                      <a:endParaRPr lang="en-US" altLang="zh-CN" sz="1800" baseline="-25000" dirty="0" smtClean="0"/>
                    </a:p>
                    <a:p>
                      <a:endParaRPr lang="en-US" altLang="zh-CN" sz="1800" baseline="0" dirty="0" smtClean="0"/>
                    </a:p>
                    <a:p>
                      <a:r>
                        <a:rPr lang="en-US" altLang="zh-CN" sz="1800" baseline="0" dirty="0" smtClean="0"/>
                        <a:t>Uniform transverse density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aseline="0" dirty="0" smtClean="0"/>
                        <a:t>Gaussian beam density profile</a:t>
                      </a:r>
                    </a:p>
                    <a:p>
                      <a:endParaRPr lang="en-US" altLang="zh-CN" sz="1800" baseline="0" dirty="0" smtClean="0"/>
                    </a:p>
                    <a:p>
                      <a:endParaRPr lang="en-US" altLang="zh-CN" sz="18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aseline="0" dirty="0" smtClean="0"/>
                        <a:t>Same with SDE treatment for the initial distribution, which will deviate from Gaussian with taper.</a:t>
                      </a:r>
                      <a:endParaRPr lang="zh-CN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714649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E-beam</a:t>
                      </a:r>
                    </a:p>
                    <a:p>
                      <a:endParaRPr lang="en-US" altLang="zh-CN" dirty="0" smtClean="0"/>
                    </a:p>
                    <a:p>
                      <a:r>
                        <a:rPr lang="en-US" altLang="zh-CN" sz="1400" dirty="0" smtClean="0"/>
                        <a:t>Longitudinal</a:t>
                      </a:r>
                    </a:p>
                    <a:p>
                      <a:r>
                        <a:rPr lang="en-US" altLang="zh-CN" dirty="0" smtClean="0"/>
                        <a:t>dimension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0" dirty="0" smtClean="0"/>
                        <a:t> portion (F</a:t>
                      </a:r>
                      <a:r>
                        <a:rPr lang="en-US" altLang="zh-CN" baseline="-25000" dirty="0" smtClean="0"/>
                        <a:t>t</a:t>
                      </a:r>
                      <a:r>
                        <a:rPr lang="en-US" altLang="zh-CN" baseline="0" dirty="0" smtClean="0"/>
                        <a:t>) of electrons oscillate around </a:t>
                      </a:r>
                      <a:r>
                        <a:rPr lang="en-US" altLang="zh-CN" baseline="0" dirty="0" err="1" smtClean="0">
                          <a:latin typeface="Symbol" pitchFamily="18" charset="2"/>
                        </a:rPr>
                        <a:t>g</a:t>
                      </a:r>
                      <a:r>
                        <a:rPr lang="en-US" altLang="zh-CN" baseline="-25000" dirty="0" err="1" smtClean="0"/>
                        <a:t>r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0" dirty="0" smtClean="0"/>
                        <a:t> and </a:t>
                      </a:r>
                      <a:r>
                        <a:rPr lang="en-US" altLang="zh-CN" baseline="0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altLang="zh-CN" baseline="-25000" dirty="0" smtClean="0">
                          <a:latin typeface="+mn-lt"/>
                        </a:rPr>
                        <a:t>r</a:t>
                      </a:r>
                      <a:endParaRPr lang="zh-CN" altLang="en-US" baseline="-25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Numerical</a:t>
                      </a:r>
                      <a:r>
                        <a:rPr lang="en-US" altLang="zh-CN" baseline="0" dirty="0" smtClean="0"/>
                        <a:t> simulation to get </a:t>
                      </a:r>
                      <a:r>
                        <a:rPr lang="en-US" altLang="zh-CN" baseline="0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altLang="zh-CN" baseline="0" dirty="0" smtClean="0"/>
                        <a:t> and </a:t>
                      </a:r>
                      <a:r>
                        <a:rPr lang="en-US" altLang="zh-CN" baseline="0" dirty="0" smtClean="0">
                          <a:latin typeface="Symbol" pitchFamily="18" charset="2"/>
                        </a:rPr>
                        <a:t>g </a:t>
                      </a:r>
                      <a:r>
                        <a:rPr lang="en-US" altLang="zh-CN" baseline="0" dirty="0" smtClean="0">
                          <a:latin typeface="+mn-lt"/>
                        </a:rPr>
                        <a:t>for each particle</a:t>
                      </a:r>
                    </a:p>
                    <a:p>
                      <a:endParaRPr lang="en-US" altLang="zh-CN" baseline="0" dirty="0" smtClean="0">
                        <a:latin typeface="+mn-lt"/>
                      </a:endParaRPr>
                    </a:p>
                    <a:p>
                      <a:endParaRPr lang="zh-CN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Similar to KMR treatment</a:t>
                      </a:r>
                    </a:p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Mono-energy</a:t>
                      </a:r>
                      <a:r>
                        <a:rPr lang="en-US" altLang="zh-CN" dirty="0" smtClean="0"/>
                        <a:t>; since </a:t>
                      </a:r>
                      <a:r>
                        <a:rPr lang="en-US" altLang="zh-CN" i="1" dirty="0" smtClean="0"/>
                        <a:t>a</a:t>
                      </a:r>
                      <a:r>
                        <a:rPr lang="en-US" altLang="zh-CN" i="1" baseline="-25000" dirty="0" smtClean="0"/>
                        <a:t>s</a:t>
                      </a:r>
                      <a:r>
                        <a:rPr lang="en-US" altLang="zh-CN" baseline="0" dirty="0" smtClean="0"/>
                        <a:t> depends on </a:t>
                      </a:r>
                      <a:r>
                        <a:rPr lang="en-US" altLang="zh-CN" i="1" baseline="0" dirty="0" smtClean="0"/>
                        <a:t>r</a:t>
                      </a:r>
                      <a:r>
                        <a:rPr lang="en-US" altLang="zh-CN" baseline="0" dirty="0" smtClean="0"/>
                        <a:t>, </a:t>
                      </a:r>
                      <a:r>
                        <a:rPr lang="en-US" altLang="zh-CN" b="1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Y</a:t>
                      </a:r>
                      <a:r>
                        <a:rPr lang="en-US" altLang="zh-CN" b="1" baseline="-25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 </a:t>
                      </a:r>
                      <a:r>
                        <a:rPr lang="en-US" altLang="zh-CN" b="1" baseline="0" dirty="0" smtClean="0">
                          <a:solidFill>
                            <a:srgbClr val="FF0000"/>
                          </a:solidFill>
                        </a:rPr>
                        <a:t>depends on </a:t>
                      </a:r>
                      <a:r>
                        <a:rPr lang="en-US" altLang="zh-CN" b="1" i="1" baseline="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b="1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913268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Electron</a:t>
                      </a:r>
                    </a:p>
                    <a:p>
                      <a:r>
                        <a:rPr lang="en-US" altLang="zh-CN" dirty="0" smtClean="0"/>
                        <a:t>trapping fraction</a:t>
                      </a:r>
                    </a:p>
                    <a:p>
                      <a:r>
                        <a:rPr lang="en-US" altLang="zh-CN" dirty="0" smtClean="0"/>
                        <a:t>F</a:t>
                      </a:r>
                      <a:r>
                        <a:rPr lang="en-US" altLang="zh-CN" baseline="-25000" dirty="0" smtClean="0"/>
                        <a:t>t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altLang="zh-CN" baseline="-25000" dirty="0" smtClean="0">
                        <a:latin typeface="+mn-lt"/>
                      </a:endParaRPr>
                    </a:p>
                    <a:p>
                      <a:endParaRPr lang="en-US" altLang="zh-CN" baseline="-25000" dirty="0" smtClean="0">
                        <a:latin typeface="+mn-lt"/>
                      </a:endParaRPr>
                    </a:p>
                    <a:p>
                      <a:endParaRPr lang="en-US" altLang="zh-CN" baseline="-25000" dirty="0" smtClean="0">
                        <a:latin typeface="+mn-lt"/>
                      </a:endParaRPr>
                    </a:p>
                    <a:p>
                      <a:endParaRPr lang="en-US" altLang="zh-CN" baseline="-25000" dirty="0" smtClean="0">
                        <a:latin typeface="+mn-lt"/>
                      </a:endParaRPr>
                    </a:p>
                    <a:p>
                      <a:endParaRPr lang="en-US" altLang="zh-CN" baseline="-25000" dirty="0" smtClean="0">
                        <a:latin typeface="+mn-lt"/>
                      </a:endParaRPr>
                    </a:p>
                    <a:p>
                      <a:r>
                        <a:rPr lang="en-US" altLang="zh-CN" baseline="0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altLang="zh-CN" baseline="-25000" dirty="0" smtClean="0">
                          <a:latin typeface="+mn-lt"/>
                        </a:rPr>
                        <a:t>2</a:t>
                      </a:r>
                      <a:r>
                        <a:rPr lang="en-US" altLang="zh-CN" baseline="0" dirty="0" smtClean="0">
                          <a:latin typeface="+mn-lt"/>
                        </a:rPr>
                        <a:t>, </a:t>
                      </a:r>
                      <a:r>
                        <a:rPr lang="en-US" altLang="zh-CN" baseline="0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altLang="zh-CN" baseline="-25000" dirty="0" smtClean="0">
                          <a:latin typeface="+mn-lt"/>
                        </a:rPr>
                        <a:t>1</a:t>
                      </a:r>
                      <a:r>
                        <a:rPr lang="en-US" altLang="zh-CN" baseline="0" dirty="0" smtClean="0">
                          <a:latin typeface="+mn-lt"/>
                        </a:rPr>
                        <a:t> are the max. and min. </a:t>
                      </a:r>
                      <a:r>
                        <a:rPr lang="en-US" altLang="zh-CN" baseline="0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altLang="zh-CN" baseline="0" dirty="0" smtClean="0">
                          <a:latin typeface="+mn-lt"/>
                        </a:rPr>
                        <a:t> of the </a:t>
                      </a:r>
                      <a:r>
                        <a:rPr lang="en-US" altLang="zh-CN" baseline="0" dirty="0" err="1" smtClean="0">
                          <a:latin typeface="+mn-lt"/>
                        </a:rPr>
                        <a:t>ponderomotive</a:t>
                      </a:r>
                      <a:r>
                        <a:rPr lang="en-US" altLang="zh-CN" baseline="0" dirty="0" smtClean="0">
                          <a:latin typeface="+mn-lt"/>
                        </a:rPr>
                        <a:t> bucket </a:t>
                      </a:r>
                      <a:endParaRPr lang="zh-CN" altLang="en-US" baseline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altLang="zh-CN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Numerical</a:t>
                      </a:r>
                      <a:r>
                        <a:rPr lang="en-US" altLang="zh-CN" baseline="0" dirty="0" smtClean="0"/>
                        <a:t> simulation to get the </a:t>
                      </a:r>
                      <a:r>
                        <a:rPr lang="en-US" altLang="zh-CN" baseline="0" dirty="0" err="1" smtClean="0"/>
                        <a:t>mircobunching</a:t>
                      </a:r>
                      <a:r>
                        <a:rPr lang="en-US" altLang="zh-CN" baseline="0" dirty="0" smtClean="0"/>
                        <a:t> term &lt;e</a:t>
                      </a:r>
                      <a:r>
                        <a:rPr lang="en-US" altLang="zh-CN" baseline="30000" dirty="0" smtClean="0"/>
                        <a:t>-</a:t>
                      </a:r>
                      <a:r>
                        <a:rPr lang="en-US" altLang="zh-CN" baseline="30000" dirty="0" err="1" smtClean="0"/>
                        <a:t>i</a:t>
                      </a:r>
                      <a:r>
                        <a:rPr lang="en-US" altLang="zh-CN" baseline="30000" dirty="0" err="1" smtClean="0">
                          <a:latin typeface="Symbol" pitchFamily="18" charset="2"/>
                        </a:rPr>
                        <a:t>Y</a:t>
                      </a:r>
                      <a:r>
                        <a:rPr lang="en-US" altLang="zh-CN" baseline="0" dirty="0" smtClean="0"/>
                        <a:t>/</a:t>
                      </a:r>
                      <a:r>
                        <a:rPr lang="en-US" altLang="zh-CN" baseline="0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altLang="zh-CN" baseline="0" dirty="0" smtClean="0"/>
                        <a:t>&gt;, which contains F</a:t>
                      </a:r>
                      <a:r>
                        <a:rPr lang="en-US" altLang="zh-CN" baseline="-25000" dirty="0" smtClean="0"/>
                        <a:t>t</a:t>
                      </a:r>
                      <a:r>
                        <a:rPr lang="en-US" altLang="zh-CN" baseline="0" dirty="0" smtClean="0"/>
                        <a:t> information</a:t>
                      </a:r>
                      <a:endParaRPr lang="zh-CN" altLang="en-US" dirty="0" smtClean="0"/>
                    </a:p>
                    <a:p>
                      <a:endParaRPr lang="zh-CN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altLang="zh-CN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CN" dirty="0" smtClean="0"/>
                        <a:t>Same with KMR treatment</a:t>
                      </a:r>
                    </a:p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b="1" i="0" baseline="0" dirty="0" smtClean="0">
                          <a:solidFill>
                            <a:srgbClr val="FF0000"/>
                          </a:solidFill>
                        </a:rPr>
                        <a:t>local trapping fraction            F</a:t>
                      </a:r>
                      <a:r>
                        <a:rPr lang="en-US" altLang="zh-CN" b="1" i="0" baseline="-250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zh-CN" b="1" i="0" baseline="0" dirty="0" smtClean="0">
                          <a:solidFill>
                            <a:srgbClr val="FF0000"/>
                          </a:solidFill>
                        </a:rPr>
                        <a:t>(r, z) depends on r,</a:t>
                      </a:r>
                      <a:r>
                        <a:rPr lang="en-US" altLang="zh-CN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851920" y="2060848"/>
          <a:ext cx="2095713" cy="576064"/>
        </p:xfrm>
        <a:graphic>
          <a:graphicData uri="http://schemas.openxmlformats.org/presentationml/2006/ole">
            <p:oleObj spid="_x0000_s66562" name="Equation" r:id="rId3" imgW="1422360" imgH="393480" progId="Equation.DSMT4">
              <p:embed/>
            </p:oleObj>
          </a:graphicData>
        </a:graphic>
      </p:graphicFrame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1477963" y="3932287"/>
          <a:ext cx="2154237" cy="504825"/>
        </p:xfrm>
        <a:graphic>
          <a:graphicData uri="http://schemas.openxmlformats.org/presentationml/2006/ole">
            <p:oleObj spid="_x0000_s66563" name="Equation" r:id="rId4" imgW="1815840" imgH="431640" progId="Equation.DSMT4">
              <p:embed/>
            </p:oleObj>
          </a:graphicData>
        </a:graphic>
      </p:graphicFrame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1475656" y="4868961"/>
          <a:ext cx="2116137" cy="576263"/>
        </p:xfrm>
        <a:graphic>
          <a:graphicData uri="http://schemas.openxmlformats.org/presentationml/2006/ole">
            <p:oleObj spid="_x0000_s66564" name="Equation" r:id="rId5" imgW="1447560" imgH="393480" progId="Equation.DSMT4">
              <p:embed/>
            </p:oleObj>
          </a:graphicData>
        </a:graphic>
      </p:graphicFrame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6228184" y="5805263"/>
          <a:ext cx="2736304" cy="542439"/>
        </p:xfrm>
        <a:graphic>
          <a:graphicData uri="http://schemas.openxmlformats.org/presentationml/2006/ole">
            <p:oleObj spid="_x0000_s66565" name="Equation" r:id="rId6" imgW="2146300" imgH="431800" progId="Equation.DSMT4">
              <p:embed/>
            </p:oleObj>
          </a:graphicData>
        </a:graphic>
      </p:graphicFrame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96019-656E-46C7-93E7-B0921EE53C1A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FEL process in a tapered FEL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134820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decreasing of refractive guiding and trapping fraction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is 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major cause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of the saturation of the radiation intensity and power.</a:t>
            </a:r>
          </a:p>
          <a:p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548" y="2132856"/>
            <a:ext cx="47955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p"/>
            </a:pPr>
            <a:r>
              <a:rPr lang="en-US" altLang="zh-CN" dirty="0" smtClean="0">
                <a:latin typeface="+mn-lt"/>
              </a:rPr>
              <a:t> The tapered </a:t>
            </a:r>
            <a:r>
              <a:rPr lang="en-US" altLang="zh-CN" dirty="0" err="1" smtClean="0">
                <a:latin typeface="+mn-lt"/>
              </a:rPr>
              <a:t>undulator</a:t>
            </a:r>
            <a:r>
              <a:rPr lang="en-US" altLang="zh-CN" dirty="0" smtClean="0">
                <a:latin typeface="+mn-lt"/>
              </a:rPr>
              <a:t> system,  from the </a:t>
            </a:r>
            <a:r>
              <a:rPr lang="en-US" altLang="zh-CN" i="1" dirty="0" smtClean="0">
                <a:latin typeface="+mn-lt"/>
              </a:rPr>
              <a:t>initial saturation</a:t>
            </a:r>
            <a:r>
              <a:rPr lang="en-US" altLang="zh-CN" dirty="0" smtClean="0">
                <a:latin typeface="+mn-lt"/>
              </a:rPr>
              <a:t> location to the end, three successive regions.</a:t>
            </a:r>
          </a:p>
          <a:p>
            <a:pPr algn="just">
              <a:buFont typeface="Wingdings" pitchFamily="2" charset="2"/>
              <a:buChar char="Ø"/>
            </a:pPr>
            <a:endParaRPr lang="en-US" altLang="zh-CN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     </a:t>
            </a:r>
            <a:r>
              <a:rPr lang="en-US" altLang="zh-CN" b="1" i="1" dirty="0" smtClean="0">
                <a:solidFill>
                  <a:schemeClr val="accent1"/>
                </a:solidFill>
                <a:latin typeface="+mn-lt"/>
              </a:rPr>
              <a:t>Particle Trapping Development Region @</a:t>
            </a:r>
            <a:r>
              <a:rPr lang="en-US" altLang="zh-CN" b="1" dirty="0" smtClean="0">
                <a:solidFill>
                  <a:schemeClr val="accent1"/>
                </a:solidFill>
                <a:latin typeface="+mn-lt"/>
              </a:rPr>
              <a:t>I</a:t>
            </a:r>
          </a:p>
          <a:p>
            <a:r>
              <a:rPr lang="en-US" altLang="zh-CN" sz="1600" dirty="0" smtClean="0">
                <a:latin typeface="+mn-lt"/>
              </a:rPr>
              <a:t>        V</a:t>
            </a:r>
            <a:r>
              <a:rPr lang="en-US" altLang="zh-CN" sz="1600" baseline="30000" dirty="0" smtClean="0">
                <a:latin typeface="+mn-lt"/>
              </a:rPr>
              <a:t>2 </a:t>
            </a:r>
            <a:r>
              <a:rPr lang="en-US" altLang="zh-CN" sz="1600" dirty="0" smtClean="0">
                <a:latin typeface="+mn-lt"/>
              </a:rPr>
              <a:t>&gt; 1, G ~ 0, rapid </a:t>
            </a:r>
            <a:r>
              <a:rPr lang="en-US" altLang="zh-CN" sz="1600" i="1" dirty="0" err="1" smtClean="0">
                <a:latin typeface="+mn-lt"/>
              </a:rPr>
              <a:t>r</a:t>
            </a:r>
            <a:r>
              <a:rPr lang="en-US" altLang="zh-CN" sz="1600" i="1" baseline="-25000" dirty="0" err="1" smtClean="0">
                <a:latin typeface="+mn-lt"/>
              </a:rPr>
              <a:t>s</a:t>
            </a:r>
            <a:r>
              <a:rPr lang="en-US" altLang="zh-CN" sz="1600" dirty="0" smtClean="0">
                <a:latin typeface="+mn-lt"/>
              </a:rPr>
              <a:t> growth, evident </a:t>
            </a:r>
            <a:r>
              <a:rPr lang="en-US" altLang="zh-CN" sz="1600" dirty="0" err="1" smtClean="0">
                <a:latin typeface="+mn-lt"/>
              </a:rPr>
              <a:t>detrapping</a:t>
            </a:r>
            <a:r>
              <a:rPr lang="en-US" altLang="zh-CN" sz="1600" dirty="0" smtClean="0">
                <a:latin typeface="+mn-lt"/>
              </a:rPr>
              <a:t>.</a:t>
            </a:r>
          </a:p>
          <a:p>
            <a:r>
              <a:rPr lang="en-US" altLang="zh-CN" sz="1600" b="1" i="1" dirty="0" smtClean="0">
                <a:solidFill>
                  <a:srgbClr val="FF0000"/>
                </a:solidFill>
                <a:latin typeface="+mn-lt"/>
              </a:rPr>
              <a:t>	</a:t>
            </a:r>
            <a:endParaRPr lang="en-US" altLang="zh-CN" sz="16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i="1" dirty="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en-US" altLang="zh-CN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Radiation Intensity Growth Region  @</a:t>
            </a:r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II</a:t>
            </a:r>
          </a:p>
          <a:p>
            <a:r>
              <a:rPr lang="en-US" altLang="zh-CN" sz="1600" b="1" dirty="0" smtClean="0">
                <a:latin typeface="+mn-lt"/>
              </a:rPr>
              <a:t>        </a:t>
            </a:r>
            <a:r>
              <a:rPr lang="en-US" altLang="zh-CN" sz="1600" dirty="0" smtClean="0">
                <a:latin typeface="+mn-lt"/>
              </a:rPr>
              <a:t>V</a:t>
            </a:r>
            <a:r>
              <a:rPr lang="en-US" altLang="zh-CN" sz="1600" baseline="30000" dirty="0" smtClean="0">
                <a:latin typeface="+mn-lt"/>
              </a:rPr>
              <a:t>2 </a:t>
            </a:r>
            <a:r>
              <a:rPr lang="en-US" altLang="zh-CN" sz="1600" dirty="0" smtClean="0">
                <a:latin typeface="+mn-lt"/>
              </a:rPr>
              <a:t>&gt; 1, G ~ 1, slow</a:t>
            </a:r>
            <a:r>
              <a:rPr lang="en-US" altLang="zh-CN" sz="1600" b="1" dirty="0" smtClean="0">
                <a:latin typeface="+mn-lt"/>
              </a:rPr>
              <a:t> </a:t>
            </a:r>
            <a:r>
              <a:rPr lang="en-US" altLang="zh-CN" sz="1600" i="1" dirty="0" err="1" smtClean="0">
                <a:latin typeface="+mn-lt"/>
              </a:rPr>
              <a:t>r</a:t>
            </a:r>
            <a:r>
              <a:rPr lang="en-US" altLang="zh-CN" sz="1600" i="1" baseline="-25000" dirty="0" err="1" smtClean="0">
                <a:latin typeface="+mn-lt"/>
              </a:rPr>
              <a:t>s</a:t>
            </a:r>
            <a:r>
              <a:rPr lang="en-US" altLang="zh-CN" sz="1600" dirty="0" smtClean="0"/>
              <a:t> </a:t>
            </a:r>
            <a:r>
              <a:rPr lang="en-US" altLang="zh-CN" sz="1600" dirty="0" smtClean="0">
                <a:latin typeface="+mn-lt"/>
              </a:rPr>
              <a:t>growth</a:t>
            </a:r>
            <a:r>
              <a:rPr lang="en-US" altLang="zh-CN" sz="1600" dirty="0" smtClean="0"/>
              <a:t>, </a:t>
            </a:r>
            <a:r>
              <a:rPr lang="en-US" altLang="zh-CN" sz="1600" dirty="0" smtClean="0">
                <a:latin typeface="+mn-lt"/>
              </a:rPr>
              <a:t>strong </a:t>
            </a:r>
            <a:r>
              <a:rPr lang="en-US" altLang="zh-CN" sz="1600" i="1" dirty="0" smtClean="0">
                <a:latin typeface="+mn-lt"/>
              </a:rPr>
              <a:t>a</a:t>
            </a:r>
            <a:r>
              <a:rPr lang="en-US" altLang="zh-CN" sz="1600" i="1" baseline="-25000" dirty="0" smtClean="0">
                <a:latin typeface="+mn-lt"/>
              </a:rPr>
              <a:t>s</a:t>
            </a:r>
            <a:r>
              <a:rPr lang="en-US" altLang="zh-CN" sz="1600" baseline="-25000" dirty="0" smtClean="0">
                <a:latin typeface="+mn-lt"/>
              </a:rPr>
              <a:t>0</a:t>
            </a:r>
            <a:r>
              <a:rPr lang="en-US" altLang="zh-CN" sz="1600" dirty="0" smtClean="0">
                <a:latin typeface="+mn-lt"/>
              </a:rPr>
              <a:t> increase.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  <a:latin typeface="+mn-lt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i="1" dirty="0" smtClean="0">
                <a:solidFill>
                  <a:srgbClr val="FFCC00"/>
                </a:solidFill>
                <a:latin typeface="+mn-lt"/>
              </a:rPr>
              <a:t>     Radiation Power Growth Region  @</a:t>
            </a:r>
            <a:r>
              <a:rPr lang="en-US" altLang="zh-CN" b="1" dirty="0" smtClean="0">
                <a:solidFill>
                  <a:srgbClr val="FFCC00"/>
                </a:solidFill>
                <a:latin typeface="+mn-lt"/>
              </a:rPr>
              <a:t>III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       </a:t>
            </a:r>
            <a:r>
              <a:rPr lang="en-US" altLang="zh-CN" sz="1600" dirty="0" smtClean="0">
                <a:latin typeface="+mn-lt"/>
              </a:rPr>
              <a:t>V</a:t>
            </a:r>
            <a:r>
              <a:rPr lang="en-US" altLang="zh-CN" sz="1600" baseline="30000" dirty="0" smtClean="0">
                <a:latin typeface="+mn-lt"/>
              </a:rPr>
              <a:t>2 </a:t>
            </a:r>
            <a:r>
              <a:rPr lang="en-US" altLang="zh-CN" sz="1600" dirty="0" smtClean="0">
                <a:latin typeface="+mn-lt"/>
              </a:rPr>
              <a:t>&lt; 1, G ~1, rapid </a:t>
            </a:r>
            <a:r>
              <a:rPr lang="en-US" altLang="zh-CN" sz="1600" i="1" dirty="0" err="1" smtClean="0">
                <a:latin typeface="+mn-lt"/>
              </a:rPr>
              <a:t>r</a:t>
            </a:r>
            <a:r>
              <a:rPr lang="en-US" altLang="zh-CN" sz="1600" i="1" baseline="-25000" dirty="0" err="1" smtClean="0">
                <a:latin typeface="+mn-lt"/>
              </a:rPr>
              <a:t>s</a:t>
            </a:r>
            <a:r>
              <a:rPr lang="en-US" altLang="zh-CN" sz="1600" dirty="0" smtClean="0"/>
              <a:t> </a:t>
            </a:r>
            <a:r>
              <a:rPr lang="en-US" altLang="zh-CN" sz="1600" dirty="0" smtClean="0">
                <a:latin typeface="+mn-lt"/>
              </a:rPr>
              <a:t>growth, </a:t>
            </a:r>
            <a:r>
              <a:rPr lang="en-US" altLang="zh-CN" sz="1600" i="1" dirty="0" smtClean="0"/>
              <a:t>a</a:t>
            </a:r>
            <a:r>
              <a:rPr lang="en-US" altLang="zh-CN" sz="1600" i="1" baseline="-25000" dirty="0" smtClean="0"/>
              <a:t>s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>
                <a:latin typeface="+mn-lt"/>
              </a:rPr>
              <a:t> decreases,    </a:t>
            </a:r>
          </a:p>
          <a:p>
            <a:r>
              <a:rPr lang="en-US" altLang="zh-CN" sz="1600" dirty="0" smtClean="0">
                <a:latin typeface="+mn-lt"/>
              </a:rPr>
              <a:t>           power still grows.</a:t>
            </a:r>
            <a:endParaRPr lang="zh-CN" altLang="en-US" sz="1600" dirty="0">
              <a:latin typeface="+mn-lt"/>
            </a:endParaRPr>
          </a:p>
        </p:txBody>
      </p:sp>
      <p:pic>
        <p:nvPicPr>
          <p:cNvPr id="14" name="图片 13" descr="case A-3 region2.emf"/>
          <p:cNvPicPr>
            <a:picLocks noChangeAspect="1"/>
          </p:cNvPicPr>
          <p:nvPr/>
        </p:nvPicPr>
        <p:blipFill>
          <a:blip r:embed="rId2" cstate="print"/>
          <a:srcRect l="2715" t="1323" r="51970" b="12449"/>
          <a:stretch>
            <a:fillRect/>
          </a:stretch>
        </p:blipFill>
        <p:spPr>
          <a:xfrm>
            <a:off x="5292080" y="1844824"/>
            <a:ext cx="3312368" cy="46805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80232" y="2204864"/>
            <a:ext cx="180000" cy="3816424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I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0232" y="2204864"/>
            <a:ext cx="1224136" cy="3816424"/>
          </a:xfrm>
          <a:prstGeom prst="rect">
            <a:avLst/>
          </a:prstGeom>
          <a:solidFill>
            <a:srgbClr val="00B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II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84368" y="2204864"/>
            <a:ext cx="504056" cy="381642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III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627275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Case A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1C93C-720F-46C4-B291-652D2E5711F1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Particle Trapping Development Region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This region starts from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initial saturation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and lasts ~ 2 Rayleigh lengths (2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baseline="-25000" dirty="0" smtClean="0">
                <a:solidFill>
                  <a:srgbClr val="0070C0"/>
                </a:solidFill>
              </a:rPr>
              <a:t>r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endParaRPr lang="en-US" altLang="zh-CN" sz="1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At the beginning,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s</a:t>
            </a:r>
            <a:r>
              <a:rPr lang="en-US" altLang="zh-CN" sz="1800" dirty="0" smtClean="0"/>
              <a:t> ≈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b</a:t>
            </a:r>
            <a:r>
              <a:rPr lang="en-US" altLang="zh-CN" sz="1800" dirty="0" smtClean="0"/>
              <a:t>,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G</a:t>
            </a:r>
            <a:r>
              <a:rPr lang="en-US" altLang="zh-CN" sz="1800" dirty="0" smtClean="0">
                <a:solidFill>
                  <a:srgbClr val="FF0000"/>
                </a:solidFill>
              </a:rPr>
              <a:t> ~ 0</a:t>
            </a:r>
            <a:r>
              <a:rPr lang="en-US" altLang="zh-CN" sz="1800" dirty="0" smtClean="0"/>
              <a:t>. </a:t>
            </a:r>
            <a:r>
              <a:rPr lang="en-US" altLang="zh-CN" sz="1800" dirty="0" smtClean="0">
                <a:solidFill>
                  <a:srgbClr val="FF0000"/>
                </a:solidFill>
              </a:rPr>
              <a:t>The -1 term dominates the expression for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K</a:t>
            </a:r>
            <a:r>
              <a:rPr lang="en-US" altLang="zh-CN" sz="1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1800" dirty="0" smtClean="0"/>
              <a:t>, leading to strong diffraction of the radiation and an increase in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s</a:t>
            </a:r>
            <a:r>
              <a:rPr lang="en-US" altLang="zh-CN" sz="18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The energy conservation has equivalent form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 algn="just">
              <a:buNone/>
            </a:pPr>
            <a:r>
              <a:rPr lang="en-US" altLang="zh-CN" sz="1800" dirty="0" smtClean="0"/>
              <a:t>	The increase in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s</a:t>
            </a:r>
            <a:r>
              <a:rPr lang="en-US" altLang="zh-CN" sz="1800" i="1" dirty="0" smtClean="0"/>
              <a:t> </a:t>
            </a:r>
            <a:r>
              <a:rPr lang="en-US" altLang="zh-CN" sz="1800" dirty="0" smtClean="0"/>
              <a:t>corresponds to a large </a:t>
            </a:r>
            <a:r>
              <a:rPr lang="en-US" altLang="zh-CN" sz="1800" dirty="0" err="1" smtClean="0">
                <a:latin typeface="Symbol" pitchFamily="18" charset="2"/>
              </a:rPr>
              <a:t>D</a:t>
            </a:r>
            <a:r>
              <a:rPr lang="en-US" altLang="zh-CN" sz="1800" i="1" dirty="0" err="1" smtClean="0"/>
              <a:t>E</a:t>
            </a:r>
            <a:r>
              <a:rPr lang="en-US" altLang="zh-CN" sz="1800" i="1" baseline="-25000" dirty="0" err="1" smtClean="0"/>
              <a:t>r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rad</a:t>
            </a:r>
            <a:r>
              <a:rPr lang="en-US" altLang="zh-CN" sz="1800" dirty="0" smtClean="0"/>
              <a:t>), suggesting </a:t>
            </a:r>
            <a:r>
              <a:rPr lang="en-US" altLang="zh-CN" sz="1800" dirty="0" smtClean="0">
                <a:solidFill>
                  <a:srgbClr val="FF0000"/>
                </a:solidFill>
              </a:rPr>
              <a:t>a large portion of the energy extracted from the electron beam contributes to the radiation expansion in radial direction.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</a:rPr>
              <a:t>As </a:t>
            </a:r>
            <a:r>
              <a:rPr lang="en-US" altLang="zh-CN" sz="18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8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zh-CN" sz="1800" dirty="0" smtClean="0">
                <a:solidFill>
                  <a:srgbClr val="FF0000"/>
                </a:solidFill>
              </a:rPr>
              <a:t> increases,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G</a:t>
            </a:r>
            <a:r>
              <a:rPr lang="en-US" altLang="zh-CN" sz="1800" dirty="0" smtClean="0">
                <a:solidFill>
                  <a:srgbClr val="FF0000"/>
                </a:solidFill>
              </a:rPr>
              <a:t> also increases. </a:t>
            </a:r>
            <a:r>
              <a:rPr lang="en-US" altLang="zh-CN" sz="1800" dirty="0" smtClean="0"/>
              <a:t>By the end of this region, </a:t>
            </a:r>
            <a:r>
              <a:rPr lang="en-US" altLang="zh-CN" sz="1800" i="1" dirty="0" smtClean="0"/>
              <a:t>G</a:t>
            </a:r>
            <a:r>
              <a:rPr lang="en-US" altLang="zh-CN" sz="1800" dirty="0" smtClean="0"/>
              <a:t> is large enough that the </a:t>
            </a:r>
            <a:r>
              <a:rPr lang="en-US" altLang="zh-CN" sz="1800" i="1" dirty="0" smtClean="0"/>
              <a:t>V</a:t>
            </a:r>
            <a:r>
              <a:rPr lang="en-US" altLang="zh-CN" sz="1800" baseline="30000" dirty="0" smtClean="0"/>
              <a:t>2</a:t>
            </a:r>
            <a:r>
              <a:rPr lang="en-US" altLang="zh-CN" sz="1800" i="1" dirty="0" smtClean="0"/>
              <a:t>G</a:t>
            </a:r>
            <a:r>
              <a:rPr lang="en-US" altLang="zh-CN" sz="1800" dirty="0" smtClean="0"/>
              <a:t> ≥</a:t>
            </a:r>
            <a:r>
              <a:rPr lang="en-US" altLang="zh-CN" sz="1800" dirty="0" smtClean="0">
                <a:solidFill>
                  <a:srgbClr val="FF0000"/>
                </a:solidFill>
              </a:rPr>
              <a:t> 1</a:t>
            </a:r>
            <a:r>
              <a:rPr lang="en-US" altLang="zh-CN" sz="1800" dirty="0" smtClean="0"/>
              <a:t>, and the optical focusing effects now become strong. At this point the </a:t>
            </a:r>
            <a:r>
              <a:rPr lang="en-US" altLang="zh-CN" sz="18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8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zh-CN" sz="1800" dirty="0" smtClean="0">
                <a:solidFill>
                  <a:srgbClr val="FF0000"/>
                </a:solidFill>
              </a:rPr>
              <a:t> growth becomes much slower </a:t>
            </a:r>
            <a:r>
              <a:rPr lang="en-US" altLang="zh-CN" sz="1800" dirty="0" smtClean="0"/>
              <a:t>and 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 will begin to increase strongly.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83568" y="2158628"/>
          <a:ext cx="6327776" cy="622300"/>
        </p:xfrm>
        <a:graphic>
          <a:graphicData uri="http://schemas.openxmlformats.org/presentationml/2006/ole">
            <p:oleObj spid="_x0000_s111618" name="Equation" r:id="rId3" imgW="4356000" imgH="431640" progId="Equation.DSMT4">
              <p:embed/>
            </p:oleObj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900113" y="3113577"/>
          <a:ext cx="5688012" cy="1006475"/>
        </p:xfrm>
        <a:graphic>
          <a:graphicData uri="http://schemas.openxmlformats.org/presentationml/2006/ole">
            <p:oleObj spid="_x0000_s111619" name="Equation" r:id="rId4" imgW="4063680" imgH="711000" progId="Equation.DSMT4">
              <p:embed/>
            </p:oleObj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2080186" y="3677424"/>
            <a:ext cx="432048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923928" y="3677424"/>
            <a:ext cx="432048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868144" y="3677424"/>
            <a:ext cx="648072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3D4B2-8A6C-4F52-B472-C786DA6F1D83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Particle Trapping Development Region (Cont.)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712" y="928670"/>
            <a:ext cx="5654432" cy="5429288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 algn="just">
              <a:buFont typeface="Wingdings" pitchFamily="2" charset="2"/>
              <a:buChar char="p"/>
            </a:pPr>
            <a:endParaRPr lang="en-US" altLang="zh-CN" sz="18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At taper start-point, 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w</a:t>
            </a:r>
            <a:r>
              <a:rPr lang="en-US" altLang="zh-CN" sz="1800" dirty="0" smtClean="0"/>
              <a:t>’ = 0; then |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w</a:t>
            </a:r>
            <a:r>
              <a:rPr lang="en-US" altLang="zh-CN" sz="1800" dirty="0" smtClean="0"/>
              <a:t>’| will be increased, the </a:t>
            </a:r>
            <a:r>
              <a:rPr lang="en-US" altLang="zh-CN" sz="1800" dirty="0" err="1" smtClean="0"/>
              <a:t>ponderomotive</a:t>
            </a:r>
            <a:r>
              <a:rPr lang="en-US" altLang="zh-CN" sz="1800" dirty="0" smtClean="0"/>
              <a:t> bucket evolves with the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on-axis </a:t>
            </a:r>
            <a:r>
              <a:rPr lang="en-US" altLang="zh-CN" sz="1800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sz="1800" b="1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increasing from 0 to a positive value</a:t>
            </a:r>
            <a:r>
              <a:rPr lang="en-US" altLang="zh-CN" sz="1800" dirty="0" smtClean="0"/>
              <a:t>, and with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F</a:t>
            </a:r>
            <a:r>
              <a:rPr lang="en-US" altLang="zh-CN" sz="1800" b="1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decreasing markedly</a:t>
            </a:r>
            <a:r>
              <a:rPr lang="en-US" altLang="zh-CN" sz="18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itchFamily="2" charset="2"/>
              <a:buChar char="p"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</a:rPr>
              <a:t>Electrons</a:t>
            </a:r>
            <a:r>
              <a:rPr lang="en-US" altLang="zh-CN" sz="1800" dirty="0" smtClean="0"/>
              <a:t> gradually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bunch themselves </a:t>
            </a:r>
            <a:r>
              <a:rPr lang="en-US" altLang="zh-CN" sz="1800" dirty="0" smtClean="0"/>
              <a:t>to match the changed </a:t>
            </a:r>
            <a:r>
              <a:rPr lang="en-US" altLang="zh-CN" sz="1800" dirty="0" err="1" smtClean="0"/>
              <a:t>ponderomotive</a:t>
            </a:r>
            <a:r>
              <a:rPr lang="en-US" altLang="zh-CN" sz="1800" dirty="0" smtClean="0"/>
              <a:t> bucket, during which evident </a:t>
            </a:r>
            <a:r>
              <a:rPr lang="en-US" altLang="zh-CN" sz="1800" dirty="0" err="1" smtClean="0"/>
              <a:t>detrapping</a:t>
            </a:r>
            <a:r>
              <a:rPr lang="en-US" altLang="zh-CN" sz="1800" dirty="0" smtClean="0"/>
              <a:t> occurs.</a:t>
            </a:r>
          </a:p>
          <a:p>
            <a:pPr algn="just">
              <a:buFont typeface="Wingdings" pitchFamily="2" charset="2"/>
              <a:buChar char="p"/>
            </a:pPr>
            <a:endParaRPr lang="en-US" altLang="zh-CN" sz="1800" dirty="0" smtClean="0"/>
          </a:p>
          <a:p>
            <a:pPr algn="just">
              <a:buFont typeface="Wingdings" pitchFamily="2" charset="2"/>
              <a:buChar char="p"/>
            </a:pPr>
            <a:r>
              <a:rPr lang="en-US" altLang="zh-CN" sz="1800" dirty="0" smtClean="0">
                <a:solidFill>
                  <a:srgbClr val="FF0000"/>
                </a:solidFill>
              </a:rPr>
              <a:t>For case A (right), </a:t>
            </a:r>
            <a:r>
              <a:rPr lang="en-US" altLang="zh-CN" sz="1800" i="1" dirty="0" err="1" smtClean="0"/>
              <a:t>z</a:t>
            </a:r>
            <a:r>
              <a:rPr lang="en-US" altLang="zh-CN" sz="1800" i="1" baseline="-25000" dirty="0" err="1" smtClean="0"/>
              <a:t>r</a:t>
            </a:r>
            <a:r>
              <a:rPr lang="en-US" altLang="zh-CN" sz="1800" dirty="0" smtClean="0"/>
              <a:t> = 4.7 m, 2</a:t>
            </a:r>
            <a:r>
              <a:rPr lang="en-US" altLang="zh-CN" sz="1800" i="1" dirty="0" smtClean="0"/>
              <a:t>z</a:t>
            </a:r>
            <a:r>
              <a:rPr lang="en-US" altLang="zh-CN" sz="1800" i="1" baseline="-25000" dirty="0" smtClean="0"/>
              <a:t>r</a:t>
            </a:r>
            <a:r>
              <a:rPr lang="en-US" altLang="zh-CN" sz="1800" dirty="0" smtClean="0"/>
              <a:t> after initial saturation, the trapped electrons have </a:t>
            </a:r>
            <a:r>
              <a:rPr lang="en-US" altLang="zh-CN" sz="1800" b="1" dirty="0" smtClean="0">
                <a:solidFill>
                  <a:srgbClr val="00B050"/>
                </a:solidFill>
              </a:rPr>
              <a:t>a visible reduction in the average beam energy</a:t>
            </a:r>
            <a:r>
              <a:rPr lang="en-US" altLang="zh-CN" sz="1800" dirty="0" smtClean="0"/>
              <a:t>, and </a:t>
            </a:r>
            <a:r>
              <a:rPr lang="en-US" altLang="zh-CN" sz="1800" b="1" i="1" dirty="0" smtClean="0">
                <a:solidFill>
                  <a:srgbClr val="00B050"/>
                </a:solidFill>
              </a:rPr>
              <a:t>F</a:t>
            </a:r>
            <a:r>
              <a:rPr lang="en-US" altLang="zh-CN" sz="1800" b="1" i="1" baseline="-25000" dirty="0" smtClean="0">
                <a:solidFill>
                  <a:srgbClr val="00B050"/>
                </a:solidFill>
              </a:rPr>
              <a:t>t</a:t>
            </a:r>
            <a:r>
              <a:rPr lang="en-US" altLang="zh-CN" sz="1800" b="1" dirty="0" smtClean="0">
                <a:solidFill>
                  <a:srgbClr val="00B050"/>
                </a:solidFill>
              </a:rPr>
              <a:t> decreases by about 17%.</a:t>
            </a:r>
            <a:endParaRPr lang="zh-CN" altLang="zh-CN" sz="1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p"/>
            </a:pP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pic>
        <p:nvPicPr>
          <p:cNvPr id="6" name="图片 5" descr="distrubtion_at and after initial saturation2.e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184" y="980728"/>
            <a:ext cx="2664296" cy="5112568"/>
          </a:xfrm>
          <a:prstGeom prst="rect">
            <a:avLst/>
          </a:prstGeom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23529" y="1052737"/>
          <a:ext cx="2088232" cy="537228"/>
        </p:xfrm>
        <a:graphic>
          <a:graphicData uri="http://schemas.openxmlformats.org/presentationml/2006/ole">
            <p:oleObj spid="_x0000_s112642" name="Equation" r:id="rId4" imgW="1663700" imgH="431800" progId="Equation.DSMT4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51520" y="1700808"/>
          <a:ext cx="2880320" cy="597140"/>
        </p:xfrm>
        <a:graphic>
          <a:graphicData uri="http://schemas.openxmlformats.org/presentationml/2006/ole">
            <p:oleObj spid="_x0000_s112643" name="Equation" r:id="rId5" imgW="2057400" imgH="431800" progId="Equation.DSMT4">
              <p:embed/>
            </p:oleObj>
          </a:graphicData>
        </a:graphic>
      </p:graphicFrame>
      <p:sp>
        <p:nvSpPr>
          <p:cNvPr id="9" name="右大括号 8"/>
          <p:cNvSpPr/>
          <p:nvPr/>
        </p:nvSpPr>
        <p:spPr>
          <a:xfrm>
            <a:off x="3059832" y="1124744"/>
            <a:ext cx="360040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491880" y="1412776"/>
          <a:ext cx="2547483" cy="576064"/>
        </p:xfrm>
        <a:graphic>
          <a:graphicData uri="http://schemas.openxmlformats.org/presentationml/2006/ole">
            <p:oleObj spid="_x0000_s112644" name="Equation" r:id="rId6" imgW="1892300" imgH="431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32240" y="237790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6"/>
                </a:solidFill>
              </a:rPr>
              <a:t>At initial saturation</a:t>
            </a:r>
            <a:endParaRPr lang="zh-CN" altLang="en-US" sz="14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542547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6"/>
                </a:solidFill>
              </a:rPr>
              <a:t> 2</a:t>
            </a:r>
            <a:r>
              <a:rPr lang="en-US" altLang="zh-CN" sz="1400" i="1" dirty="0" smtClean="0">
                <a:solidFill>
                  <a:schemeClr val="accent6"/>
                </a:solidFill>
              </a:rPr>
              <a:t>z</a:t>
            </a:r>
            <a:r>
              <a:rPr lang="en-US" altLang="zh-CN" sz="1400" i="1" baseline="-25000" dirty="0" smtClean="0">
                <a:solidFill>
                  <a:schemeClr val="accent6"/>
                </a:solidFill>
              </a:rPr>
              <a:t>r</a:t>
            </a:r>
            <a:r>
              <a:rPr lang="en-US" altLang="zh-CN" sz="1400" dirty="0" smtClean="0">
                <a:solidFill>
                  <a:schemeClr val="accent6"/>
                </a:solidFill>
              </a:rPr>
              <a:t> after initial saturation</a:t>
            </a:r>
            <a:endParaRPr lang="zh-CN" altLang="en-US" sz="14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91331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 </a:t>
            </a:r>
            <a:r>
              <a:rPr lang="en-US" altLang="zh-CN" sz="1400" dirty="0" smtClean="0">
                <a:solidFill>
                  <a:schemeClr val="accent6"/>
                </a:solidFill>
              </a:rPr>
              <a:t>1</a:t>
            </a:r>
            <a:r>
              <a:rPr lang="en-US" altLang="zh-CN" sz="1400" i="1" dirty="0" smtClean="0">
                <a:solidFill>
                  <a:schemeClr val="accent6"/>
                </a:solidFill>
              </a:rPr>
              <a:t>z</a:t>
            </a:r>
            <a:r>
              <a:rPr lang="en-US" altLang="zh-CN" sz="1400" i="1" baseline="-25000" dirty="0" smtClean="0">
                <a:solidFill>
                  <a:schemeClr val="accent6"/>
                </a:solidFill>
              </a:rPr>
              <a:t>r</a:t>
            </a:r>
            <a:r>
              <a:rPr lang="en-US" altLang="zh-CN" sz="1400" dirty="0" smtClean="0">
                <a:solidFill>
                  <a:schemeClr val="accent6"/>
                </a:solidFill>
              </a:rPr>
              <a:t> after initial saturation</a:t>
            </a:r>
            <a:endParaRPr lang="zh-CN" altLang="en-US" sz="1400" dirty="0">
              <a:solidFill>
                <a:schemeClr val="accent6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FEAB0-0F04-4772-9D93-6C2900C0F608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Radiation Intensity Growth Region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 useBgFill="1"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This region follows the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particle trapping development region</a:t>
            </a:r>
            <a:r>
              <a:rPr lang="en-US" altLang="zh-C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and ends where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a</a:t>
            </a:r>
            <a:r>
              <a:rPr lang="en-US" altLang="zh-CN" sz="2000" b="1" i="1" baseline="-25000" dirty="0" smtClean="0">
                <a:solidFill>
                  <a:srgbClr val="0070C0"/>
                </a:solidFill>
              </a:rPr>
              <a:t>s</a:t>
            </a:r>
            <a:r>
              <a:rPr lang="en-US" altLang="zh-CN" sz="2000" b="1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reaches a maximum value. </a:t>
            </a:r>
          </a:p>
          <a:p>
            <a:pPr>
              <a:buFont typeface="Wingdings" pitchFamily="2" charset="2"/>
              <a:buChar char="Ø"/>
            </a:pPr>
            <a:endParaRPr lang="en-US" altLang="zh-CN" sz="18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In this region, </a:t>
            </a:r>
            <a:r>
              <a:rPr lang="en-US" altLang="zh-CN" sz="1800" i="1" dirty="0" smtClean="0"/>
              <a:t>G</a:t>
            </a:r>
            <a:r>
              <a:rPr lang="en-US" altLang="zh-CN" sz="1800" dirty="0" smtClean="0"/>
              <a:t> ~1, V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 &gt; 1,  (-1+ V</a:t>
            </a:r>
            <a:r>
              <a:rPr lang="en-US" altLang="zh-CN" sz="1800" baseline="30000" dirty="0" smtClean="0"/>
              <a:t>2</a:t>
            </a:r>
            <a:r>
              <a:rPr lang="en-US" altLang="zh-CN" sz="1800" i="1" dirty="0" smtClean="0"/>
              <a:t>G</a:t>
            </a:r>
            <a:r>
              <a:rPr lang="en-US" altLang="zh-CN" sz="1800" dirty="0" smtClean="0"/>
              <a:t>) dominates the expression of </a:t>
            </a:r>
            <a:r>
              <a:rPr lang="en-US" altLang="zh-CN" sz="1800" i="1" dirty="0" smtClean="0"/>
              <a:t>K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. Radiation focusing is relatively strong,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s</a:t>
            </a:r>
            <a:r>
              <a:rPr lang="en-US" altLang="zh-CN" sz="1800" i="1" baseline="-25000" dirty="0" smtClean="0"/>
              <a:t> </a:t>
            </a:r>
            <a:r>
              <a:rPr lang="en-US" altLang="zh-CN" sz="1800" dirty="0" smtClean="0"/>
              <a:t>increases slowly and 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 increases rapidly.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Meanwhile, </a:t>
            </a:r>
            <a:r>
              <a:rPr lang="en-US" altLang="zh-CN" sz="1800" dirty="0" smtClean="0">
                <a:solidFill>
                  <a:srgbClr val="FF0000"/>
                </a:solidFill>
              </a:rPr>
              <a:t>the increase in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a</a:t>
            </a:r>
            <a:r>
              <a:rPr lang="en-US" altLang="zh-CN" sz="1800" i="1" baseline="-25000" dirty="0" smtClean="0">
                <a:solidFill>
                  <a:srgbClr val="FF0000"/>
                </a:solidFill>
              </a:rPr>
              <a:t>s0</a:t>
            </a:r>
            <a:r>
              <a:rPr lang="en-US" altLang="zh-CN" sz="1800" dirty="0" smtClean="0">
                <a:solidFill>
                  <a:srgbClr val="FF0000"/>
                </a:solidFill>
              </a:rPr>
              <a:t> causes a reduction in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V</a:t>
            </a:r>
            <a:r>
              <a:rPr lang="en-US" altLang="zh-CN" sz="1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1800" dirty="0" smtClean="0"/>
              <a:t>, and hence a decrease in </a:t>
            </a:r>
            <a:r>
              <a:rPr lang="en-US" altLang="zh-CN" sz="1800" i="1" dirty="0" smtClean="0"/>
              <a:t>K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, </a:t>
            </a:r>
            <a:r>
              <a:rPr lang="en-US" altLang="zh-CN" sz="1800" i="1" dirty="0" smtClean="0"/>
              <a:t>i.e.</a:t>
            </a:r>
            <a:r>
              <a:rPr lang="en-US" altLang="zh-CN" sz="1800" dirty="0" smtClean="0"/>
              <a:t> reduced optical focusing.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s</a:t>
            </a:r>
            <a:r>
              <a:rPr lang="en-US" altLang="zh-CN" sz="1800" i="1" dirty="0" smtClean="0"/>
              <a:t> </a:t>
            </a:r>
            <a:r>
              <a:rPr lang="en-US" altLang="zh-CN" sz="1800" dirty="0" smtClean="0"/>
              <a:t>increases more and more rapidly.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The 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s0 </a:t>
            </a:r>
            <a:r>
              <a:rPr lang="en-US" altLang="zh-CN" sz="1800" dirty="0" smtClean="0"/>
              <a:t>growth gradually slows down, in general eventually reaching an asymptotic value (</a:t>
            </a:r>
            <a:r>
              <a:rPr lang="en-US" altLang="zh-CN" sz="18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zh-CN" sz="1800" i="1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1800" i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800" dirty="0" smtClean="0">
                <a:solidFill>
                  <a:srgbClr val="FF0000"/>
                </a:solidFill>
              </a:rPr>
              <a:t>(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rad</a:t>
            </a:r>
            <a:r>
              <a:rPr lang="en-US" altLang="zh-CN" sz="1800" dirty="0" smtClean="0">
                <a:solidFill>
                  <a:srgbClr val="FF0000"/>
                </a:solidFill>
              </a:rPr>
              <a:t>) = </a:t>
            </a:r>
            <a:r>
              <a:rPr lang="en-US" altLang="zh-CN" sz="1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E</a:t>
            </a:r>
            <a:r>
              <a:rPr lang="en-US" altLang="zh-CN" sz="1800" dirty="0" smtClean="0">
                <a:solidFill>
                  <a:srgbClr val="FF0000"/>
                </a:solidFill>
              </a:rPr>
              <a:t>(e-) , at V</a:t>
            </a:r>
            <a:r>
              <a:rPr lang="en-US" altLang="zh-CN" sz="1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1800" dirty="0" smtClean="0">
                <a:solidFill>
                  <a:srgbClr val="FF0000"/>
                </a:solidFill>
              </a:rPr>
              <a:t>~1, K</a:t>
            </a:r>
            <a:r>
              <a:rPr lang="en-US" altLang="zh-CN" sz="1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1800" dirty="0" smtClean="0">
                <a:solidFill>
                  <a:srgbClr val="FF0000"/>
                </a:solidFill>
              </a:rPr>
              <a:t> ~0</a:t>
            </a:r>
            <a:r>
              <a:rPr lang="en-US" altLang="zh-CN" sz="1800" dirty="0" smtClean="0"/>
              <a:t>).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The length of this </a:t>
            </a:r>
            <a:r>
              <a:rPr lang="en-US" altLang="zh-CN" sz="1800" i="1" dirty="0" smtClean="0"/>
              <a:t>radiation intensity growth region</a:t>
            </a:r>
            <a:r>
              <a:rPr lang="en-US" altLang="zh-CN" sz="1800" dirty="0" smtClean="0"/>
              <a:t> can be estimated by </a:t>
            </a:r>
          </a:p>
          <a:p>
            <a:pPr>
              <a:buNone/>
            </a:pPr>
            <a:r>
              <a:rPr lang="en-US" altLang="zh-CN" sz="1800" i="1" dirty="0" smtClean="0"/>
              <a:t>		</a:t>
            </a:r>
            <a:r>
              <a:rPr lang="en-US" altLang="zh-CN" sz="1800" i="1" dirty="0" err="1" smtClean="0"/>
              <a:t>L</a:t>
            </a:r>
            <a:r>
              <a:rPr lang="en-US" altLang="zh-CN" sz="1800" i="1" baseline="-25000" dirty="0" err="1" smtClean="0"/>
              <a:t>rigr</a:t>
            </a:r>
            <a:r>
              <a:rPr lang="en-US" altLang="zh-CN" sz="1800" dirty="0" smtClean="0"/>
              <a:t> ≈ (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0, max</a:t>
            </a:r>
            <a:r>
              <a:rPr lang="en-US" altLang="zh-CN" sz="1800" dirty="0" smtClean="0"/>
              <a:t>–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0,</a:t>
            </a:r>
            <a:r>
              <a:rPr lang="en-US" altLang="zh-CN" sz="1800" i="1" baseline="-25000" dirty="0" smtClean="0"/>
              <a:t> sat</a:t>
            </a:r>
            <a:r>
              <a:rPr lang="en-US" altLang="zh-CN" sz="1800" dirty="0" smtClean="0"/>
              <a:t>)/&lt;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’&gt;, </a:t>
            </a:r>
          </a:p>
          <a:p>
            <a:pPr>
              <a:buNone/>
            </a:pPr>
            <a:r>
              <a:rPr lang="en-US" altLang="zh-CN" sz="1800" dirty="0" smtClean="0"/>
              <a:t>	with &lt;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’&gt; being the average 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 </a:t>
            </a:r>
            <a:r>
              <a:rPr lang="en-US" altLang="zh-CN" sz="1800" dirty="0" smtClean="0"/>
              <a:t>growth rate in this region. </a:t>
            </a:r>
            <a:endParaRPr lang="zh-CN" altLang="zh-CN" sz="1800" dirty="0" smtClean="0"/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547663" y="4377811"/>
          <a:ext cx="3126587" cy="707373"/>
        </p:xfrm>
        <a:graphic>
          <a:graphicData uri="http://schemas.openxmlformats.org/presentationml/2006/ole">
            <p:oleObj spid="_x0000_s113666" name="Equation" r:id="rId4" imgW="2108200" imgH="469900" progId="Equation.DSMT4">
              <p:embed/>
            </p:oleObj>
          </a:graphicData>
        </a:graphic>
      </p:graphicFrame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FFC76-0F94-45AF-8D6A-4954E30CB765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Radiation Intensity Growth Region (Cont.)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In general, it requires 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moderate taper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to obtain both large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on-axis intensity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and large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power.</a:t>
            </a:r>
            <a:endParaRPr lang="zh-CN" altLang="en-US" sz="2000" b="1" dirty="0" smtClean="0">
              <a:solidFill>
                <a:srgbClr val="FF0000"/>
              </a:solidFill>
            </a:endParaRPr>
          </a:p>
          <a:p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pic>
        <p:nvPicPr>
          <p:cNvPr id="6" name="图片 5" descr="figure5_4.emf"/>
          <p:cNvPicPr/>
          <p:nvPr/>
        </p:nvPicPr>
        <p:blipFill>
          <a:blip r:embed="rId2" cstate="print"/>
          <a:srcRect l="4827" t="6954" r="8279" b="1592"/>
          <a:stretch>
            <a:fillRect/>
          </a:stretch>
        </p:blipFill>
        <p:spPr>
          <a:xfrm>
            <a:off x="696267" y="1700808"/>
            <a:ext cx="6179989" cy="4548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6256" y="2924944"/>
            <a:ext cx="20882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Black, strong taper, </a:t>
            </a:r>
          </a:p>
          <a:p>
            <a:pPr>
              <a:buFont typeface="Symbol" pitchFamily="18" charset="2"/>
              <a:buChar char="x"/>
            </a:pPr>
            <a:r>
              <a:rPr lang="en-US" altLang="zh-CN" dirty="0" smtClean="0">
                <a:latin typeface="+mn-lt"/>
              </a:rPr>
              <a:t>=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+mn-lt"/>
              </a:rPr>
              <a:t>0.16</a:t>
            </a:r>
          </a:p>
          <a:p>
            <a:pPr>
              <a:buFont typeface="Symbol" pitchFamily="18" charset="2"/>
              <a:buChar char="x"/>
            </a:pP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Red, moderate taper</a:t>
            </a:r>
            <a:r>
              <a:rPr lang="en-US" altLang="zh-CN" b="1" dirty="0" smtClean="0">
                <a:latin typeface="+mn-lt"/>
              </a:rPr>
              <a:t> 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= 0.12</a:t>
            </a:r>
          </a:p>
          <a:p>
            <a:endParaRPr lang="en-US" altLang="zh-CN" dirty="0" smtClean="0"/>
          </a:p>
          <a:p>
            <a:r>
              <a:rPr lang="en-US" altLang="zh-CN" b="1" dirty="0" smtClean="0">
                <a:solidFill>
                  <a:srgbClr val="3905BB"/>
                </a:solidFill>
                <a:latin typeface="+mn-lt"/>
              </a:rPr>
              <a:t>Blue, gentle taper</a:t>
            </a:r>
          </a:p>
          <a:p>
            <a:r>
              <a:rPr lang="en-US" altLang="zh-CN" dirty="0" smtClean="0">
                <a:solidFill>
                  <a:srgbClr val="3905BB"/>
                </a:solidFill>
                <a:latin typeface="Symbol" pitchFamily="18" charset="2"/>
              </a:rPr>
              <a:t>x</a:t>
            </a:r>
            <a:r>
              <a:rPr lang="en-US" altLang="zh-CN" dirty="0" smtClean="0">
                <a:solidFill>
                  <a:srgbClr val="3905BB"/>
                </a:solidFill>
              </a:rPr>
              <a:t> </a:t>
            </a:r>
            <a:r>
              <a:rPr lang="en-US" altLang="zh-CN" dirty="0" smtClean="0">
                <a:solidFill>
                  <a:srgbClr val="3905BB"/>
                </a:solidFill>
                <a:latin typeface="+mn-lt"/>
              </a:rPr>
              <a:t>= 0.02</a:t>
            </a:r>
          </a:p>
          <a:p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7F612-E32D-426D-948E-F12879D0C7AB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 descr="Dark vertical"/>
          <p:cNvSpPr>
            <a:spLocks noChangeArrowheads="1"/>
          </p:cNvSpPr>
          <p:nvPr/>
        </p:nvSpPr>
        <p:spPr bwMode="auto">
          <a:xfrm>
            <a:off x="457200" y="2482850"/>
            <a:ext cx="19050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11" descr="Dark vertical"/>
          <p:cNvSpPr>
            <a:spLocks noChangeArrowheads="1"/>
          </p:cNvSpPr>
          <p:nvPr/>
        </p:nvSpPr>
        <p:spPr bwMode="auto">
          <a:xfrm>
            <a:off x="457200" y="2863850"/>
            <a:ext cx="19050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2" descr="Dark vertical"/>
          <p:cNvSpPr>
            <a:spLocks noChangeArrowheads="1"/>
          </p:cNvSpPr>
          <p:nvPr/>
        </p:nvSpPr>
        <p:spPr bwMode="auto">
          <a:xfrm>
            <a:off x="6477000" y="2482850"/>
            <a:ext cx="20574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3" descr="Dark vertical"/>
          <p:cNvSpPr>
            <a:spLocks noChangeArrowheads="1"/>
          </p:cNvSpPr>
          <p:nvPr/>
        </p:nvSpPr>
        <p:spPr bwMode="auto">
          <a:xfrm>
            <a:off x="6477000" y="2863850"/>
            <a:ext cx="20574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rot="10800000">
            <a:off x="5943600" y="26352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733800" y="19494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495800" y="19494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3474720" y="15240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e</a:t>
            </a:r>
            <a:r>
              <a:rPr lang="en-US" sz="2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chicane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 flipV="1">
            <a:off x="228600" y="2825750"/>
            <a:ext cx="0" cy="4127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85800" y="21478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undulator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6096000" y="2147888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undulator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taper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762000" y="3062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SASE FEL</a:t>
            </a: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8054340" y="3200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e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dump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rot="1800000">
            <a:off x="4093381" y="2632637"/>
            <a:ext cx="533400" cy="228600"/>
          </a:xfrm>
          <a:prstGeom prst="line">
            <a:avLst/>
          </a:prstGeom>
          <a:noFill/>
          <a:ln w="63500">
            <a:solidFill>
              <a:srgbClr val="00FF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/>
          <p:nvPr/>
        </p:nvGrpSpPr>
        <p:grpSpPr>
          <a:xfrm>
            <a:off x="152400" y="2065908"/>
            <a:ext cx="8839200" cy="1435100"/>
            <a:chOff x="152400" y="1155700"/>
            <a:chExt cx="8839200" cy="1435100"/>
          </a:xfrm>
        </p:grpSpPr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6324600" y="1873250"/>
              <a:ext cx="220980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52400" y="1873250"/>
              <a:ext cx="2309813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2819400" y="1187450"/>
              <a:ext cx="990600" cy="685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130675" y="1155700"/>
              <a:ext cx="438150" cy="15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rot="5400000" flipV="1">
              <a:off x="5116512" y="969963"/>
              <a:ext cx="663575" cy="11430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819400" y="1873250"/>
              <a:ext cx="1554480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4191000" y="1873250"/>
              <a:ext cx="152400" cy="71755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419600" y="1873250"/>
              <a:ext cx="1508760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 rot="10800000" flipV="1">
              <a:off x="8686800" y="2025650"/>
              <a:ext cx="0" cy="33655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8534400" y="1868488"/>
              <a:ext cx="457200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rc 56"/>
          <p:cNvSpPr>
            <a:spLocks/>
          </p:cNvSpPr>
          <p:nvPr/>
        </p:nvSpPr>
        <p:spPr bwMode="auto">
          <a:xfrm>
            <a:off x="8534400" y="278765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7586607 w 21600"/>
              <a:gd name="T3" fmla="*/ 7586607 h 21600"/>
              <a:gd name="T4" fmla="*/ 0 w 21600"/>
              <a:gd name="T5" fmla="*/ 758660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3"/>
          <p:cNvSpPr>
            <a:spLocks noChangeArrowheads="1"/>
          </p:cNvSpPr>
          <p:nvPr/>
        </p:nvSpPr>
        <p:spPr bwMode="auto">
          <a:xfrm>
            <a:off x="62753" y="1600200"/>
            <a:ext cx="8991600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 rot="10800000">
            <a:off x="2438400" y="26352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 Box 58"/>
          <p:cNvSpPr txBox="1">
            <a:spLocks noChangeArrowheads="1"/>
          </p:cNvSpPr>
          <p:nvPr/>
        </p:nvSpPr>
        <p:spPr bwMode="auto">
          <a:xfrm>
            <a:off x="30480" y="310134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e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4191000" y="2935069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Single crystal: C(400)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339752" y="242088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GW</a:t>
            </a:r>
            <a:endParaRPr lang="en-US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90500" y="1943100"/>
            <a:ext cx="533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171700" y="1943100"/>
            <a:ext cx="533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05000" y="1905000"/>
            <a:ext cx="5334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457200" y="1905000"/>
            <a:ext cx="5334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668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6286500" y="1790700"/>
            <a:ext cx="533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8267700" y="1790700"/>
            <a:ext cx="533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8001000" y="1752600"/>
            <a:ext cx="5334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6553200" y="1752600"/>
            <a:ext cx="5334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162800" y="160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2476500" y="1485900"/>
            <a:ext cx="533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981700" y="1485900"/>
            <a:ext cx="533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876800" y="1447800"/>
            <a:ext cx="13716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2743200" y="1447800"/>
            <a:ext cx="1219200" cy="1588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038600" y="129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85800" y="6355298"/>
            <a:ext cx="7924800" cy="45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lnSpc>
                <a:spcPts val="3200"/>
              </a:lnSpc>
              <a:buBlip>
                <a:blip r:embed="rId4"/>
              </a:buBlip>
            </a:pPr>
            <a:r>
              <a:rPr lang="en-US" sz="1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idea from </a:t>
            </a:r>
            <a:r>
              <a:rPr lang="en-US" sz="1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DESY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400" b="1" kern="0" dirty="0" smtClean="0">
                <a:solidFill>
                  <a:srgbClr val="FF0000"/>
                </a:solidFill>
                <a:latin typeface="Calibri" pitchFamily="34" charset="0"/>
              </a:rPr>
              <a:t>Geloni, Kocharyan, Saldin, DESY 10-133, Aug. 2010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285720" y="214290"/>
            <a:ext cx="85725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Tapered FEL Following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+mj-lt"/>
                <a:ea typeface="+mj-ea"/>
                <a:cs typeface="+mj-cs"/>
              </a:rPr>
              <a:t> Self-Seeding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64288" y="90872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</a:t>
            </a:r>
            <a:r>
              <a:rPr lang="en-US" sz="1400" dirty="0" err="1" smtClean="0"/>
              <a:t>Juhao</a:t>
            </a:r>
            <a:r>
              <a:rPr lang="en-US" sz="1400" dirty="0" smtClean="0"/>
              <a:t> Wu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23528" y="3933056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At the entrance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The monochromatic radiation pulse is recombined with the   e-beam, and amplified.</a:t>
            </a:r>
          </a:p>
          <a:p>
            <a:pPr algn="just"/>
            <a:r>
              <a:rPr lang="en-US" b="1" dirty="0" smtClean="0">
                <a:solidFill>
                  <a:srgbClr val="00B050"/>
                </a:solidFill>
                <a:latin typeface="+mn-lt"/>
              </a:rPr>
              <a:t>The seed power is dominant over the equivalent shot noise power. 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3" name="组合 83"/>
          <p:cNvGrpSpPr/>
          <p:nvPr/>
        </p:nvGrpSpPr>
        <p:grpSpPr>
          <a:xfrm>
            <a:off x="3923928" y="3212976"/>
            <a:ext cx="4104456" cy="3334500"/>
            <a:chOff x="3923928" y="3212976"/>
            <a:chExt cx="4104456" cy="3334500"/>
          </a:xfrm>
        </p:grpSpPr>
        <p:pic>
          <p:nvPicPr>
            <p:cNvPr id="79" name="图片 78" descr="SASEseede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3212976"/>
              <a:ext cx="4104456" cy="333450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6300192" y="57332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3905BB"/>
                  </a:solidFill>
                </a:rPr>
                <a:t>SASE</a:t>
              </a:r>
              <a:endParaRPr lang="zh-CN" altLang="en-US" sz="1400" b="1" dirty="0">
                <a:solidFill>
                  <a:srgbClr val="3905BB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40152" y="3861048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Seeded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 useBgFill="1">
        <p:nvSpPr>
          <p:cNvPr id="83" name="TextBox 82"/>
          <p:cNvSpPr txBox="1"/>
          <p:nvPr/>
        </p:nvSpPr>
        <p:spPr>
          <a:xfrm>
            <a:off x="7452320" y="4077072"/>
            <a:ext cx="792088" cy="147732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dirty="0" err="1" smtClean="0">
                <a:solidFill>
                  <a:srgbClr val="39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</a:t>
            </a:r>
            <a:r>
              <a:rPr lang="en-US" dirty="0" smtClean="0">
                <a:solidFill>
                  <a:srgbClr val="39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dirty="0" smtClean="0">
                <a:solidFill>
                  <a:srgbClr val="39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TW</a:t>
            </a:r>
          </a:p>
          <a:p>
            <a:r>
              <a:rPr lang="en-US" dirty="0" smtClean="0">
                <a:solidFill>
                  <a:srgbClr val="390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bandwidth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477000" y="306228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Self-seeded tapered FEL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7740352" y="2924944"/>
            <a:ext cx="1152128" cy="1152128"/>
          </a:xfrm>
          <a:prstGeom prst="straightConnector1">
            <a:avLst/>
          </a:prstGeom>
          <a:ln w="50800">
            <a:solidFill>
              <a:srgbClr val="3905BB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979712" y="2997746"/>
            <a:ext cx="4393282" cy="1007318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754216" y="243192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1~5 MW</a:t>
            </a:r>
            <a:endParaRPr lang="en-US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490520" y="243192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1TW</a:t>
            </a:r>
            <a:endParaRPr lang="en-US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1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3" grpId="0" animBg="1"/>
      <p:bldP spid="17" grpId="0"/>
      <p:bldP spid="1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Radiation Power Growth Region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This region following the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radiation intensity growth region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where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the on-axis intensity does not increase but the total radiation power still grows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. Note that in the case that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a</a:t>
            </a:r>
            <a:r>
              <a:rPr lang="en-US" altLang="zh-CN" sz="2000" b="1" i="1" baseline="-25000" dirty="0" smtClean="0">
                <a:solidFill>
                  <a:srgbClr val="0070C0"/>
                </a:solidFill>
              </a:rPr>
              <a:t>s0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has not reached the predicted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a</a:t>
            </a:r>
            <a:r>
              <a:rPr lang="en-US" altLang="zh-CN" sz="2000" b="1" i="1" baseline="-25000" dirty="0" smtClean="0">
                <a:solidFill>
                  <a:srgbClr val="0070C0"/>
                </a:solidFill>
              </a:rPr>
              <a:t>s0,max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at the end of the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undulator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there will not be such a region. </a:t>
            </a:r>
          </a:p>
          <a:p>
            <a:pPr>
              <a:buFont typeface="Wingdings" pitchFamily="2" charset="2"/>
              <a:buChar char="Ø"/>
            </a:pPr>
            <a:endParaRPr lang="zh-CN" altLang="zh-CN" sz="18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V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 &lt; 1,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s</a:t>
            </a:r>
            <a:r>
              <a:rPr lang="en-US" altLang="zh-CN" sz="1800" dirty="0" smtClean="0"/>
              <a:t> increases rapidly</a:t>
            </a:r>
            <a:r>
              <a:rPr lang="en-US" altLang="zh-CN" sz="18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altLang="zh-CN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a</a:t>
            </a:r>
            <a:r>
              <a:rPr lang="en-US" altLang="zh-CN" sz="1800" b="1" i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zh-CN" sz="1800" b="1" baseline="-25000" dirty="0" smtClean="0">
                <a:solidFill>
                  <a:srgbClr val="FF0000"/>
                </a:solidFill>
              </a:rPr>
              <a:t>0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decreases with z </a:t>
            </a:r>
            <a:r>
              <a:rPr lang="en-US" altLang="zh-CN" sz="1800" dirty="0" smtClean="0">
                <a:solidFill>
                  <a:schemeClr val="accent6">
                    <a:lumMod val="50000"/>
                  </a:schemeClr>
                </a:solidFill>
              </a:rPr>
              <a:t>(in some cases, the </a:t>
            </a:r>
            <a:r>
              <a:rPr lang="en-US" altLang="zh-CN" sz="1800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altLang="zh-CN" sz="1800" i="1" baseline="-250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altLang="zh-CN" sz="1800" baseline="-25000" dirty="0" smtClean="0">
                <a:solidFill>
                  <a:schemeClr val="accent6">
                    <a:lumMod val="50000"/>
                  </a:schemeClr>
                </a:solidFill>
              </a:rPr>
              <a:t>0 </a:t>
            </a:r>
            <a:r>
              <a:rPr lang="en-US" altLang="zh-CN" sz="1800" dirty="0" smtClean="0">
                <a:solidFill>
                  <a:schemeClr val="accent6">
                    <a:lumMod val="50000"/>
                  </a:schemeClr>
                </a:solidFill>
              </a:rPr>
              <a:t>decrease rate can be small). However, </a:t>
            </a:r>
            <a:r>
              <a:rPr lang="en-US" altLang="zh-CN" sz="1800" dirty="0" smtClean="0"/>
              <a:t>the radiation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power will continue to increase </a:t>
            </a:r>
            <a:r>
              <a:rPr lang="en-US" altLang="zh-CN" sz="1800" dirty="0" smtClean="0"/>
              <a:t>as long as there exist electrons trapped in the </a:t>
            </a:r>
            <a:r>
              <a:rPr lang="en-US" altLang="zh-CN" sz="1800" dirty="0" err="1" smtClean="0"/>
              <a:t>ponderomotive</a:t>
            </a:r>
            <a:r>
              <a:rPr lang="en-US" altLang="zh-CN" sz="1800" dirty="0" smtClean="0"/>
              <a:t> bucket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Associated with the weakened refractive guiding,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the energy extraction becomes less and less efficient, independent of the actual taper profile</a:t>
            </a:r>
            <a:r>
              <a:rPr lang="en-US" altLang="zh-CN" sz="1800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 algn="ctr">
              <a:buNone/>
            </a:pPr>
            <a:r>
              <a:rPr lang="en-US" altLang="zh-CN" sz="1800" dirty="0" smtClean="0"/>
              <a:t>	</a:t>
            </a:r>
            <a:r>
              <a:rPr lang="en-US" altLang="zh-CN" sz="1600" dirty="0" smtClean="0"/>
              <a:t>---Case I</a:t>
            </a:r>
            <a:r>
              <a:rPr lang="en-US" altLang="zh-CN" sz="1600" dirty="0" smtClean="0">
                <a:solidFill>
                  <a:srgbClr val="00B050"/>
                </a:solidFill>
              </a:rPr>
              <a:t>:  KMR-based self-design taper algorithm, </a:t>
            </a:r>
            <a:r>
              <a:rPr lang="en-US" altLang="zh-CN" sz="1600" dirty="0" smtClean="0"/>
              <a:t>a design particle at a preset radius remains at </a:t>
            </a:r>
            <a:r>
              <a:rPr lang="en-US" altLang="zh-CN" sz="1600" dirty="0" smtClean="0">
                <a:solidFill>
                  <a:srgbClr val="FF0000"/>
                </a:solidFill>
              </a:rPr>
              <a:t>a constant </a:t>
            </a:r>
            <a:r>
              <a:rPr lang="en-US" altLang="zh-CN" sz="16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sz="1600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CN" sz="1600" dirty="0" smtClean="0"/>
              <a:t>, F</a:t>
            </a:r>
            <a:r>
              <a:rPr lang="en-US" altLang="zh-CN" sz="1600" baseline="-25000" dirty="0" smtClean="0"/>
              <a:t>t</a:t>
            </a:r>
            <a:r>
              <a:rPr lang="en-US" altLang="zh-CN" sz="1600" dirty="0" smtClean="0"/>
              <a:t> will decease slowly, but will reach power saturation within a long enough </a:t>
            </a:r>
            <a:r>
              <a:rPr lang="en-US" altLang="zh-CN" sz="1600" dirty="0" err="1" smtClean="0"/>
              <a:t>ndulator</a:t>
            </a:r>
            <a:r>
              <a:rPr lang="en-US" altLang="zh-CN" sz="1600" dirty="0" smtClean="0"/>
              <a:t>.  </a:t>
            </a:r>
          </a:p>
          <a:p>
            <a:pPr algn="just">
              <a:buNone/>
            </a:pPr>
            <a:r>
              <a:rPr lang="en-US" altLang="zh-CN" sz="1600" dirty="0" smtClean="0"/>
              <a:t>	--- Case II</a:t>
            </a:r>
            <a:r>
              <a:rPr lang="en-US" altLang="zh-CN" sz="1600" dirty="0" smtClean="0">
                <a:solidFill>
                  <a:srgbClr val="00B050"/>
                </a:solidFill>
              </a:rPr>
              <a:t>: A taper with smaller |</a:t>
            </a:r>
            <a:r>
              <a:rPr lang="en-US" altLang="zh-CN" sz="1600" i="1" dirty="0" smtClean="0">
                <a:solidFill>
                  <a:srgbClr val="00B050"/>
                </a:solidFill>
              </a:rPr>
              <a:t>a</a:t>
            </a:r>
            <a:r>
              <a:rPr lang="en-US" altLang="zh-CN" sz="1600" i="1" baseline="-25000" dirty="0" smtClean="0">
                <a:solidFill>
                  <a:srgbClr val="00B050"/>
                </a:solidFill>
              </a:rPr>
              <a:t>w</a:t>
            </a:r>
            <a:r>
              <a:rPr lang="en-US" altLang="zh-CN" sz="1600" dirty="0" smtClean="0">
                <a:solidFill>
                  <a:srgbClr val="00B050"/>
                </a:solidFill>
              </a:rPr>
              <a:t>’| compared with Case I</a:t>
            </a:r>
            <a:r>
              <a:rPr lang="en-US" altLang="zh-CN" sz="1600" dirty="0" smtClean="0"/>
              <a:t>, it will needs even longer </a:t>
            </a:r>
            <a:r>
              <a:rPr lang="en-US" altLang="zh-CN" sz="1600" dirty="0" err="1" smtClean="0"/>
              <a:t>undulator</a:t>
            </a:r>
            <a:r>
              <a:rPr lang="en-US" altLang="zh-CN" sz="1600" dirty="0" smtClean="0"/>
              <a:t> length to reach power saturation.</a:t>
            </a:r>
          </a:p>
          <a:p>
            <a:pPr algn="just">
              <a:buNone/>
            </a:pPr>
            <a:r>
              <a:rPr lang="en-US" altLang="zh-CN" sz="1600" dirty="0" smtClean="0"/>
              <a:t>	---Case III: </a:t>
            </a:r>
            <a:r>
              <a:rPr lang="en-US" altLang="zh-CN" sz="1600" dirty="0" smtClean="0">
                <a:solidFill>
                  <a:srgbClr val="00B050"/>
                </a:solidFill>
              </a:rPr>
              <a:t>A taper with larger |</a:t>
            </a:r>
            <a:r>
              <a:rPr lang="en-US" altLang="zh-CN" sz="1600" i="1" dirty="0" smtClean="0">
                <a:solidFill>
                  <a:srgbClr val="00B050"/>
                </a:solidFill>
              </a:rPr>
              <a:t>a</a:t>
            </a:r>
            <a:r>
              <a:rPr lang="en-US" altLang="zh-CN" sz="1600" i="1" baseline="-25000" dirty="0" smtClean="0">
                <a:solidFill>
                  <a:srgbClr val="00B050"/>
                </a:solidFill>
              </a:rPr>
              <a:t>w</a:t>
            </a:r>
            <a:r>
              <a:rPr lang="en-US" altLang="zh-CN" sz="1600" dirty="0" smtClean="0">
                <a:solidFill>
                  <a:srgbClr val="00B050"/>
                </a:solidFill>
              </a:rPr>
              <a:t>’| compared with Case I</a:t>
            </a:r>
            <a:r>
              <a:rPr lang="en-US" altLang="zh-CN" sz="1600" dirty="0" smtClean="0"/>
              <a:t>, can produces relatively slower decrease in </a:t>
            </a:r>
            <a:r>
              <a:rPr lang="en-US" altLang="zh-CN" sz="1600" i="1" dirty="0" smtClean="0"/>
              <a:t>a</a:t>
            </a:r>
            <a:r>
              <a:rPr lang="en-US" altLang="zh-CN" sz="1600" i="1" baseline="-25000" dirty="0" smtClean="0"/>
              <a:t>s</a:t>
            </a:r>
            <a:r>
              <a:rPr lang="en-US" altLang="zh-CN" sz="1600" baseline="-25000" dirty="0" smtClean="0"/>
              <a:t>0</a:t>
            </a:r>
            <a:r>
              <a:rPr lang="en-US" altLang="zh-CN" sz="1600" dirty="0" smtClean="0"/>
              <a:t> within a short distance from the beginning of this region. </a:t>
            </a:r>
            <a:endParaRPr lang="zh-CN" altLang="en-US" sz="1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885B9-0739-4607-B3FC-ABBA487042B4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Optimization of a finite-length tapered FEL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Optical guiding physics limits the on-axis radiation intensity and the overall energy extraction efficiency. </a:t>
            </a:r>
          </a:p>
          <a:p>
            <a:endParaRPr lang="en-US" altLang="zh-CN" sz="2000" dirty="0" smtClean="0"/>
          </a:p>
          <a:p>
            <a:pPr algn="just"/>
            <a:r>
              <a:rPr lang="en-US" altLang="zh-CN" sz="2000" dirty="0" smtClean="0"/>
              <a:t>Generally, to maximize the overall energy extraction efficiency usually requires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 moderate taper </a:t>
            </a:r>
            <a:r>
              <a:rPr lang="en-US" altLang="zh-CN" sz="2000" dirty="0" smtClean="0"/>
              <a:t>within a long enough </a:t>
            </a:r>
            <a:r>
              <a:rPr lang="en-US" altLang="zh-CN" sz="2000" dirty="0" err="1" smtClean="0"/>
              <a:t>undulator</a:t>
            </a:r>
            <a:r>
              <a:rPr lang="en-US" altLang="zh-CN" sz="2000" dirty="0" smtClean="0"/>
              <a:t> length, let us say </a:t>
            </a:r>
            <a:r>
              <a:rPr lang="en-US" altLang="zh-CN" sz="2000" i="1" dirty="0" err="1" smtClean="0"/>
              <a:t>L</a:t>
            </a:r>
            <a:r>
              <a:rPr lang="en-US" altLang="zh-CN" sz="2000" i="1" baseline="-25000" dirty="0" err="1" smtClean="0"/>
              <a:t>w</a:t>
            </a:r>
            <a:r>
              <a:rPr lang="en-US" altLang="zh-CN" sz="2000" dirty="0" smtClean="0"/>
              <a:t> ≥ </a:t>
            </a:r>
            <a:r>
              <a:rPr lang="en-US" altLang="zh-CN" sz="2000" i="1" dirty="0" err="1" smtClean="0"/>
              <a:t>L</a:t>
            </a:r>
            <a:r>
              <a:rPr lang="en-US" altLang="zh-CN" sz="2000" i="1" baseline="-25000" dirty="0" err="1" smtClean="0"/>
              <a:t>sat</a:t>
            </a:r>
            <a:r>
              <a:rPr lang="en-US" altLang="zh-CN" sz="2000" baseline="-25000" dirty="0" smtClean="0"/>
              <a:t> </a:t>
            </a:r>
            <a:r>
              <a:rPr lang="en-US" altLang="zh-CN" sz="2000" dirty="0" smtClean="0"/>
              <a:t>+ 4</a:t>
            </a:r>
            <a:r>
              <a:rPr lang="en-US" altLang="zh-CN" sz="2000" i="1" dirty="0" smtClean="0"/>
              <a:t>z</a:t>
            </a:r>
            <a:r>
              <a:rPr lang="en-US" altLang="zh-CN" sz="2000" i="1" baseline="-25000" dirty="0" smtClean="0"/>
              <a:t>r</a:t>
            </a:r>
            <a:r>
              <a:rPr lang="en-US" altLang="zh-CN" sz="2000" dirty="0" smtClean="0"/>
              <a:t>, which results in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a relatively large a</a:t>
            </a:r>
            <a:r>
              <a:rPr lang="en-US" altLang="zh-CN" sz="2000" i="1" baseline="-25000" dirty="0" smtClean="0">
                <a:solidFill>
                  <a:srgbClr val="FF0000"/>
                </a:solidFill>
              </a:rPr>
              <a:t>s0, max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 before and close to the exit of the </a:t>
            </a:r>
            <a:r>
              <a:rPr lang="en-US" altLang="zh-CN" sz="2000" i="1" dirty="0" err="1" smtClean="0">
                <a:solidFill>
                  <a:srgbClr val="FF0000"/>
                </a:solidFill>
              </a:rPr>
              <a:t>undulator</a:t>
            </a:r>
            <a:r>
              <a:rPr lang="en-US" altLang="zh-CN" sz="2000" dirty="0" smtClean="0"/>
              <a:t>. </a:t>
            </a:r>
          </a:p>
          <a:p>
            <a:endParaRPr lang="en-US" altLang="zh-CN" sz="2000" dirty="0" smtClean="0"/>
          </a:p>
          <a:p>
            <a:pPr algn="just"/>
            <a:r>
              <a:rPr lang="en-US" altLang="zh-CN" sz="2000" dirty="0" smtClean="0"/>
              <a:t>The optical focusing and hence the evolution of the radiation beam is related to both the longitudinal dynamics (through |</a:t>
            </a:r>
            <a:r>
              <a:rPr lang="en-US" altLang="zh-CN" sz="2000" dirty="0" err="1" smtClean="0">
                <a:latin typeface="Symbol" pitchFamily="18" charset="2"/>
              </a:rPr>
              <a:t>g</a:t>
            </a:r>
            <a:r>
              <a:rPr lang="en-US" altLang="zh-CN" sz="2000" baseline="-25000" dirty="0" err="1" smtClean="0"/>
              <a:t>r</a:t>
            </a:r>
            <a:r>
              <a:rPr lang="en-US" altLang="zh-CN" sz="2000" dirty="0" smtClean="0"/>
              <a:t>’| and </a:t>
            </a:r>
            <a:r>
              <a:rPr lang="en-US" altLang="zh-CN" sz="2000" dirty="0" smtClean="0">
                <a:latin typeface="Symbol" pitchFamily="18" charset="2"/>
              </a:rPr>
              <a:t>Y</a:t>
            </a:r>
            <a:r>
              <a:rPr lang="en-US" altLang="zh-CN" sz="2000" i="1" baseline="-25000" dirty="0" smtClean="0"/>
              <a:t>r</a:t>
            </a:r>
            <a:r>
              <a:rPr lang="en-US" altLang="zh-CN" sz="2000" dirty="0" smtClean="0"/>
              <a:t>) and the transverse dimension parameters (through </a:t>
            </a:r>
            <a:r>
              <a:rPr lang="en-US" altLang="zh-CN" sz="2000" i="1" dirty="0" smtClean="0"/>
              <a:t>G</a:t>
            </a:r>
            <a:r>
              <a:rPr lang="en-US" altLang="zh-CN" sz="2000" dirty="0" smtClean="0"/>
              <a:t>), it is interesting to </a:t>
            </a:r>
            <a:r>
              <a:rPr lang="en-US" altLang="zh-CN" sz="2000" dirty="0" smtClean="0">
                <a:solidFill>
                  <a:srgbClr val="FF0000"/>
                </a:solidFill>
              </a:rPr>
              <a:t>consider if allowing 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controlled variation in the electron beam radius (transverse focusing) </a:t>
            </a:r>
            <a:r>
              <a:rPr lang="en-US" altLang="zh-CN" sz="2000" dirty="0" smtClean="0">
                <a:solidFill>
                  <a:srgbClr val="FF0000"/>
                </a:solidFill>
              </a:rPr>
              <a:t>can be helpful in improving the overall energy extraction efficiency.</a:t>
            </a:r>
          </a:p>
          <a:p>
            <a:endParaRPr lang="en-US" altLang="zh-CN" sz="2000" dirty="0" smtClean="0"/>
          </a:p>
          <a:p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443EA-90D0-49D4-B5FB-540F0F6EA417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Contribution of Variation in Transverse Focusing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We consider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 gradually decreased </a:t>
            </a:r>
            <a:r>
              <a:rPr lang="en-US" altLang="zh-CN" sz="2000" b="1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(increasing transverse focusing) in the latter part of a tapered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undulator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and compare with the case with the same taper profile but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constant </a:t>
            </a:r>
            <a:r>
              <a:rPr lang="en-US" altLang="zh-CN" sz="2000" b="1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The factor </a:t>
            </a:r>
            <a:r>
              <a:rPr lang="en-US" altLang="zh-CN" sz="1800" i="1" dirty="0" smtClean="0"/>
              <a:t>G</a:t>
            </a:r>
            <a:r>
              <a:rPr lang="en-US" altLang="zh-CN" sz="1800" dirty="0" smtClean="0"/>
              <a:t> and </a:t>
            </a:r>
            <a:r>
              <a:rPr lang="en-US" altLang="zh-CN" sz="1800" i="1" dirty="0" smtClean="0"/>
              <a:t>K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 will be slightly larger, leading to increased optical focusing and to smaller </a:t>
            </a:r>
            <a:r>
              <a:rPr lang="en-US" altLang="zh-CN" sz="1800" i="1" dirty="0" err="1" smtClean="0"/>
              <a:t>r</a:t>
            </a:r>
            <a:r>
              <a:rPr lang="en-US" altLang="zh-CN" sz="1800" baseline="-25000" dirty="0" err="1" smtClean="0"/>
              <a:t>s</a:t>
            </a:r>
            <a:r>
              <a:rPr lang="en-US" altLang="zh-CN" sz="1800" dirty="0" smtClean="0"/>
              <a:t> &amp; smaller </a:t>
            </a:r>
            <a:r>
              <a:rPr lang="en-US" altLang="zh-CN" sz="1800" dirty="0" err="1" smtClean="0">
                <a:latin typeface="Symbol" pitchFamily="18" charset="2"/>
              </a:rPr>
              <a:t>D</a:t>
            </a:r>
            <a:r>
              <a:rPr lang="en-US" altLang="zh-CN" sz="1800" i="1" dirty="0" err="1" smtClean="0"/>
              <a:t>E</a:t>
            </a:r>
            <a:r>
              <a:rPr lang="en-US" altLang="zh-CN" sz="1800" i="1" baseline="-25000" dirty="0" err="1" smtClean="0"/>
              <a:t>r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rad</a:t>
            </a:r>
            <a:r>
              <a:rPr lang="en-US" altLang="zh-CN" sz="1800" dirty="0" smtClean="0"/>
              <a:t>). Thus </a:t>
            </a:r>
            <a:r>
              <a:rPr lang="en-US" altLang="zh-CN" sz="1800" dirty="0" smtClean="0">
                <a:solidFill>
                  <a:srgbClr val="FF0000"/>
                </a:solidFill>
              </a:rPr>
              <a:t>a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larger portion of energy </a:t>
            </a:r>
            <a:r>
              <a:rPr lang="en-US" altLang="zh-CN" sz="1800" dirty="0" smtClean="0">
                <a:solidFill>
                  <a:srgbClr val="FF0000"/>
                </a:solidFill>
              </a:rPr>
              <a:t>contributes to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a</a:t>
            </a:r>
            <a:r>
              <a:rPr lang="en-US" altLang="zh-CN" sz="1800" i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zh-CN" sz="180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800" dirty="0" smtClean="0">
                <a:solidFill>
                  <a:srgbClr val="FF0000"/>
                </a:solidFill>
              </a:rPr>
              <a:t> growth.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A larger 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s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, results </a:t>
            </a:r>
            <a:r>
              <a:rPr lang="en-US" altLang="zh-CN" sz="1800" dirty="0" smtClean="0">
                <a:solidFill>
                  <a:srgbClr val="FF0000"/>
                </a:solidFill>
              </a:rPr>
              <a:t>in smaller </a:t>
            </a:r>
            <a:r>
              <a:rPr lang="en-US" altLang="zh-CN" sz="18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sz="1800" i="1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CN" sz="1800" dirty="0" smtClean="0">
                <a:solidFill>
                  <a:srgbClr val="FF0000"/>
                </a:solidFill>
              </a:rPr>
              <a:t>(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r</a:t>
            </a:r>
            <a:r>
              <a:rPr lang="en-US" altLang="zh-CN" sz="1800" dirty="0" smtClean="0">
                <a:solidFill>
                  <a:srgbClr val="FF0000"/>
                </a:solidFill>
              </a:rPr>
              <a:t>=0) and higher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F</a:t>
            </a:r>
            <a:r>
              <a:rPr lang="en-US" altLang="zh-CN" sz="1800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CN" sz="1800" dirty="0" smtClean="0">
                <a:solidFill>
                  <a:srgbClr val="FF0000"/>
                </a:solidFill>
              </a:rPr>
              <a:t>(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r</a:t>
            </a:r>
            <a:r>
              <a:rPr lang="en-US" altLang="zh-CN" sz="1800" dirty="0" smtClean="0">
                <a:solidFill>
                  <a:srgbClr val="FF0000"/>
                </a:solidFill>
              </a:rPr>
              <a:t>=0). </a:t>
            </a:r>
            <a:r>
              <a:rPr lang="en-US" altLang="zh-CN" sz="1800" dirty="0" smtClean="0"/>
              <a:t>On the other hand, a smaller </a:t>
            </a:r>
            <a:r>
              <a:rPr lang="en-US" altLang="zh-CN" sz="1800" i="1" dirty="0" err="1" smtClean="0"/>
              <a:t>r</a:t>
            </a:r>
            <a:r>
              <a:rPr lang="en-US" altLang="zh-CN" sz="1800" baseline="-25000" dirty="0" err="1" smtClean="0"/>
              <a:t>s</a:t>
            </a:r>
            <a:r>
              <a:rPr lang="en-US" altLang="zh-CN" sz="1800" dirty="0" smtClean="0"/>
              <a:t> leads to a smaller </a:t>
            </a:r>
            <a:r>
              <a:rPr lang="en-US" altLang="zh-CN" sz="1800" i="1" dirty="0" err="1" smtClean="0"/>
              <a:t>r</a:t>
            </a:r>
            <a:r>
              <a:rPr lang="en-US" altLang="zh-CN" sz="1800" baseline="-25000" dirty="0" err="1" smtClean="0"/>
              <a:t>max</a:t>
            </a:r>
            <a:r>
              <a:rPr lang="en-US" altLang="zh-CN" sz="1800" dirty="0" smtClean="0"/>
              <a:t>, causing </a:t>
            </a:r>
            <a:r>
              <a:rPr lang="en-US" altLang="zh-CN" sz="1800" dirty="0" smtClean="0">
                <a:solidFill>
                  <a:srgbClr val="FF0000"/>
                </a:solidFill>
              </a:rPr>
              <a:t>higher </a:t>
            </a:r>
            <a:r>
              <a:rPr lang="en-US" altLang="zh-CN" sz="18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sz="1800" i="1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CN" sz="1800" dirty="0" smtClean="0">
                <a:solidFill>
                  <a:srgbClr val="FF0000"/>
                </a:solidFill>
              </a:rPr>
              <a:t>(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r</a:t>
            </a:r>
            <a:r>
              <a:rPr lang="en-US" altLang="zh-CN" sz="1800" dirty="0" smtClean="0">
                <a:solidFill>
                  <a:srgbClr val="FF0000"/>
                </a:solidFill>
              </a:rPr>
              <a:t>) and smaller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F</a:t>
            </a:r>
            <a:r>
              <a:rPr lang="en-US" altLang="zh-CN" sz="1800" i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CN" sz="1800" dirty="0" smtClean="0">
                <a:solidFill>
                  <a:srgbClr val="FF0000"/>
                </a:solidFill>
              </a:rPr>
              <a:t>(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r</a:t>
            </a:r>
            <a:r>
              <a:rPr lang="en-US" altLang="zh-CN" sz="1800" dirty="0" smtClean="0">
                <a:solidFill>
                  <a:srgbClr val="FF0000"/>
                </a:solidFill>
              </a:rPr>
              <a:t>) </a:t>
            </a:r>
            <a:r>
              <a:rPr lang="en-US" altLang="zh-CN" sz="1800" dirty="0" smtClean="0"/>
              <a:t>for electrons at large </a:t>
            </a:r>
            <a:r>
              <a:rPr lang="en-US" altLang="zh-CN" sz="1800" i="1" dirty="0" smtClean="0"/>
              <a:t>r</a:t>
            </a:r>
            <a:r>
              <a:rPr lang="en-US" altLang="zh-CN" sz="1800" dirty="0" smtClean="0"/>
              <a:t>. More electrons around axis will be trapped, resulting in </a:t>
            </a:r>
            <a:r>
              <a:rPr lang="en-US" altLang="zh-CN" sz="1800" dirty="0" smtClean="0">
                <a:solidFill>
                  <a:srgbClr val="FF0000"/>
                </a:solidFill>
              </a:rPr>
              <a:t>stronger on-axis optical guiding will tend to lead to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a more rapidly growing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a</a:t>
            </a:r>
            <a:r>
              <a:rPr lang="en-US" altLang="zh-CN" sz="1800" b="1" i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zh-CN" sz="18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8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If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/>
              <a:t>squeezing </a:t>
            </a:r>
            <a:r>
              <a:rPr lang="en-US" altLang="zh-CN" sz="1800" i="1" dirty="0" err="1" smtClean="0"/>
              <a:t>r</a:t>
            </a:r>
            <a:r>
              <a:rPr lang="en-US" altLang="zh-CN" sz="1800" i="1" baseline="-25000" dirty="0" err="1" smtClean="0"/>
              <a:t>b</a:t>
            </a:r>
            <a:r>
              <a:rPr lang="en-US" altLang="zh-CN" sz="1800" dirty="0" smtClean="0"/>
              <a:t> too much, diffraction effect dominates. Thus,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there is an optimal value for the decreased </a:t>
            </a:r>
            <a:r>
              <a:rPr lang="en-US" altLang="zh-CN" sz="1800" b="1" i="1" dirty="0" err="1" smtClean="0">
                <a:solidFill>
                  <a:srgbClr val="0070C0"/>
                </a:solidFill>
              </a:rPr>
              <a:t>r</a:t>
            </a:r>
            <a:r>
              <a:rPr lang="en-US" altLang="zh-CN" sz="1800" b="1" i="1" baseline="-25000" dirty="0" err="1" smtClean="0">
                <a:solidFill>
                  <a:srgbClr val="0070C0"/>
                </a:solidFill>
              </a:rPr>
              <a:t>b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18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1800" dirty="0" smtClean="0"/>
              <a:t>The change in </a:t>
            </a:r>
            <a:r>
              <a:rPr lang="en-US" altLang="zh-CN" sz="1800" i="1" dirty="0" smtClean="0"/>
              <a:t>G</a:t>
            </a:r>
            <a:r>
              <a:rPr lang="en-US" altLang="zh-CN" sz="1800" dirty="0" smtClean="0"/>
              <a:t> is small, thus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improvement from an </a:t>
            </a:r>
            <a:r>
              <a:rPr lang="en-US" altLang="zh-CN" sz="1800" b="1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800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-variation is relatively small.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18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297CB-B928-4AE8-9758-0964CE21C169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84213" y="2071916"/>
          <a:ext cx="6327775" cy="622300"/>
        </p:xfrm>
        <a:graphic>
          <a:graphicData uri="http://schemas.openxmlformats.org/presentationml/2006/ole">
            <p:oleObj spid="_x0000_s114690" name="Equation" r:id="rId3" imgW="43560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Multi-Dimensional Optimization Scheme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 useBgFill="1"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59667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Taper profile 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r>
              <a:rPr lang="en-US" altLang="zh-CN" sz="1800" i="1" dirty="0" smtClean="0"/>
              <a:t>z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 the taper start-point, </a:t>
            </a:r>
            <a:r>
              <a:rPr lang="en-US" altLang="zh-CN" sz="1800" i="1" dirty="0" smtClean="0"/>
              <a:t>d</a:t>
            </a:r>
            <a:r>
              <a:rPr lang="en-US" altLang="zh-CN" sz="1800" dirty="0" smtClean="0"/>
              <a:t> the taper profile order,  </a:t>
            </a:r>
            <a:r>
              <a:rPr lang="en-US" altLang="zh-CN" sz="1800" i="1" dirty="0" smtClean="0"/>
              <a:t>c</a:t>
            </a:r>
            <a:r>
              <a:rPr lang="en-US" altLang="zh-CN" sz="1800" dirty="0" smtClean="0"/>
              <a:t> is the scale coefficient which is related to the taper ratio </a:t>
            </a:r>
            <a:r>
              <a:rPr lang="en-US" altLang="zh-CN" sz="1800" i="1" dirty="0" smtClean="0">
                <a:latin typeface="Symbol" pitchFamily="18" charset="2"/>
              </a:rPr>
              <a:t>x</a:t>
            </a:r>
            <a:r>
              <a:rPr lang="en-US" altLang="zh-CN" sz="1800" i="1" dirty="0" smtClean="0"/>
              <a:t> </a:t>
            </a:r>
            <a:r>
              <a:rPr lang="en-US" altLang="zh-CN" sz="1800" dirty="0" smtClean="0"/>
              <a:t>by </a:t>
            </a:r>
            <a:r>
              <a:rPr lang="en-US" altLang="zh-CN" sz="1800" i="1" dirty="0" smtClean="0"/>
              <a:t>c</a:t>
            </a:r>
            <a:r>
              <a:rPr lang="en-US" altLang="zh-CN" sz="1800" dirty="0" smtClean="0"/>
              <a:t> = </a:t>
            </a:r>
            <a:r>
              <a:rPr lang="en-US" altLang="zh-CN" sz="1800" i="1" dirty="0" smtClean="0">
                <a:latin typeface="Symbol" pitchFamily="18" charset="2"/>
              </a:rPr>
              <a:t>x</a:t>
            </a:r>
            <a:r>
              <a:rPr lang="en-US" altLang="zh-CN" sz="1800" dirty="0" smtClean="0"/>
              <a:t>/(</a:t>
            </a:r>
            <a:r>
              <a:rPr lang="en-US" altLang="zh-CN" sz="1800" i="1" dirty="0" smtClean="0"/>
              <a:t>L</a:t>
            </a:r>
            <a:r>
              <a:rPr lang="en-US" altLang="zh-CN" sz="1800" i="1" baseline="-25000" dirty="0" smtClean="0"/>
              <a:t>w</a:t>
            </a:r>
            <a:r>
              <a:rPr lang="en-US" altLang="zh-CN" sz="1800" dirty="0" smtClean="0"/>
              <a:t>-</a:t>
            </a:r>
            <a:r>
              <a:rPr lang="en-US" altLang="zh-CN" sz="1800" i="1" dirty="0" smtClean="0"/>
              <a:t>z</a:t>
            </a:r>
            <a:r>
              <a:rPr lang="en-US" altLang="zh-CN" sz="1800" baseline="-25000" dirty="0" smtClean="0"/>
              <a:t>0</a:t>
            </a:r>
            <a:r>
              <a:rPr lang="en-US" altLang="zh-CN" sz="1800" dirty="0" smtClean="0"/>
              <a:t>)</a:t>
            </a:r>
            <a:r>
              <a:rPr lang="en-US" altLang="zh-CN" sz="1800" i="1" baseline="30000" dirty="0" smtClean="0"/>
              <a:t>d</a:t>
            </a:r>
            <a:r>
              <a:rPr lang="en-US" altLang="zh-CN" sz="1800" dirty="0" smtClean="0"/>
              <a:t>.</a:t>
            </a:r>
          </a:p>
          <a:p>
            <a:pPr algn="just"/>
            <a:r>
              <a:rPr lang="en-US" altLang="zh-CN" sz="1800" dirty="0" smtClean="0"/>
              <a:t>Empirically it is best to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start the taper slightly before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 saturation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/>
              <a:t>and use a moderate taper profile order with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d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≈ 2</a:t>
            </a:r>
            <a:r>
              <a:rPr lang="en-US" altLang="zh-CN" sz="1800" dirty="0" smtClean="0"/>
              <a:t>. The optimal </a:t>
            </a:r>
            <a:r>
              <a:rPr lang="en-US" altLang="zh-CN" sz="1800" i="1" dirty="0" smtClean="0">
                <a:latin typeface="Symbol" pitchFamily="18" charset="2"/>
              </a:rPr>
              <a:t>x</a:t>
            </a:r>
            <a:r>
              <a:rPr lang="en-US" altLang="zh-CN" sz="1800" dirty="0" smtClean="0"/>
              <a:t>  for the maximum radiation power varies with the </a:t>
            </a:r>
            <a:r>
              <a:rPr lang="en-US" altLang="zh-CN" sz="1800" dirty="0" err="1" smtClean="0"/>
              <a:t>undulator</a:t>
            </a:r>
            <a:r>
              <a:rPr lang="en-US" altLang="zh-CN" sz="1800" dirty="0" smtClean="0"/>
              <a:t> length and various initial electron and radiation beam parameters.</a:t>
            </a:r>
            <a:endParaRPr lang="en-US" altLang="zh-CN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000" b="1" dirty="0" err="1" smtClean="0">
                <a:solidFill>
                  <a:srgbClr val="0070C0"/>
                </a:solidFill>
              </a:rPr>
              <a:t>Quadrupole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strength 3-segment variation</a:t>
            </a:r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/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/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/>
          </a:p>
          <a:p>
            <a:pPr>
              <a:buFont typeface="Wingdings" pitchFamily="2" charset="2"/>
              <a:buChar char="Ø"/>
            </a:pPr>
            <a:endParaRPr lang="en-US" altLang="zh-CN" sz="2000" b="1" dirty="0" smtClean="0"/>
          </a:p>
          <a:p>
            <a:r>
              <a:rPr lang="en-US" altLang="zh-CN" sz="1800" dirty="0" smtClean="0">
                <a:solidFill>
                  <a:schemeClr val="accent2"/>
                </a:solidFill>
              </a:rPr>
              <a:t>z</a:t>
            </a:r>
            <a:r>
              <a:rPr lang="en-US" altLang="zh-CN" sz="18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zh-CN" sz="1800" dirty="0" smtClean="0">
                <a:solidFill>
                  <a:schemeClr val="accent2"/>
                </a:solidFill>
              </a:rPr>
              <a:t>, z</a:t>
            </a:r>
            <a:r>
              <a:rPr lang="en-US" altLang="zh-CN" sz="18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zh-CN" sz="1800" dirty="0" smtClean="0">
                <a:solidFill>
                  <a:schemeClr val="accent2"/>
                </a:solidFill>
              </a:rPr>
              <a:t> indicate the </a:t>
            </a:r>
            <a:r>
              <a:rPr lang="en-US" altLang="zh-CN" sz="1800" i="1" dirty="0" err="1" smtClean="0">
                <a:solidFill>
                  <a:schemeClr val="accent2"/>
                </a:solidFill>
              </a:rPr>
              <a:t>K</a:t>
            </a:r>
            <a:r>
              <a:rPr lang="en-US" altLang="zh-CN" sz="1800" i="1" baseline="-25000" dirty="0" err="1" smtClean="0">
                <a:solidFill>
                  <a:schemeClr val="accent2"/>
                </a:solidFill>
              </a:rPr>
              <a:t>q</a:t>
            </a:r>
            <a:r>
              <a:rPr lang="en-US" altLang="zh-CN" sz="1800" dirty="0" smtClean="0">
                <a:solidFill>
                  <a:schemeClr val="accent2"/>
                </a:solidFill>
              </a:rPr>
              <a:t> variation points, </a:t>
            </a:r>
            <a:r>
              <a:rPr lang="en-US" altLang="zh-CN" sz="1800" b="1" dirty="0" smtClean="0">
                <a:solidFill>
                  <a:schemeClr val="accent2"/>
                </a:solidFill>
              </a:rPr>
              <a:t>z</a:t>
            </a:r>
            <a:r>
              <a:rPr lang="en-US" altLang="zh-CN" sz="1800" b="1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zh-CN" sz="1800" b="1" dirty="0" smtClean="0">
                <a:solidFill>
                  <a:schemeClr val="accent2"/>
                </a:solidFill>
              </a:rPr>
              <a:t> usually around initial saturation and z</a:t>
            </a:r>
            <a:r>
              <a:rPr lang="en-US" altLang="zh-CN" sz="18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zh-CN" sz="1800" b="1" dirty="0" smtClean="0">
                <a:solidFill>
                  <a:schemeClr val="accent2"/>
                </a:solidFill>
              </a:rPr>
              <a:t> around where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a</a:t>
            </a:r>
            <a:r>
              <a:rPr lang="en-US" altLang="zh-CN" sz="1800" i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zh-CN" sz="180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800" b="1" dirty="0" smtClean="0">
                <a:solidFill>
                  <a:schemeClr val="accent2"/>
                </a:solidFill>
              </a:rPr>
              <a:t> reach its  maximum value.</a:t>
            </a:r>
          </a:p>
          <a:p>
            <a:r>
              <a:rPr lang="en-US" altLang="zh-CN" sz="1800" dirty="0" smtClean="0">
                <a:solidFill>
                  <a:schemeClr val="accent2"/>
                </a:solidFill>
              </a:rPr>
              <a:t>The coefficients </a:t>
            </a:r>
            <a:r>
              <a:rPr lang="en-US" altLang="zh-CN" sz="1800" i="1" dirty="0" smtClean="0">
                <a:solidFill>
                  <a:schemeClr val="accent2"/>
                </a:solidFill>
              </a:rPr>
              <a:t>f</a:t>
            </a:r>
            <a:r>
              <a:rPr lang="en-US" altLang="zh-CN" sz="1800" dirty="0" smtClean="0">
                <a:solidFill>
                  <a:schemeClr val="accent2"/>
                </a:solidFill>
              </a:rPr>
              <a:t> can be either positive or negative, while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g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is usually negative</a:t>
            </a:r>
            <a:r>
              <a:rPr lang="en-US" altLang="zh-CN" sz="1800" b="1" dirty="0" smtClean="0">
                <a:solidFill>
                  <a:schemeClr val="accent2"/>
                </a:solidFill>
              </a:rPr>
              <a:t>. 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1475656" y="1340768"/>
          <a:ext cx="4104456" cy="494055"/>
        </p:xfrm>
        <a:graphic>
          <a:graphicData uri="http://schemas.openxmlformats.org/presentationml/2006/ole">
            <p:oleObj spid="_x0000_s115714" name="Equation" r:id="rId3" imgW="2057400" imgH="241300" progId="Equation.DSMT4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475656" y="4077072"/>
          <a:ext cx="5383059" cy="1224136"/>
        </p:xfrm>
        <a:graphic>
          <a:graphicData uri="http://schemas.openxmlformats.org/presentationml/2006/ole">
            <p:oleObj spid="_x0000_s115715" name="Equation" r:id="rId4" imgW="3263900" imgH="736600" progId="Equation.DSMT4">
              <p:embed/>
            </p:oleObj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90FC0-D210-4BD5-9EF1-BA239B75337A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Multi-Dimensional Optimization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We perform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multi-dimensional scans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with GENESIS single-frequency simulations over the following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eight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parameters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d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2000" b="1" i="1" dirty="0" smtClean="0">
                <a:solidFill>
                  <a:srgbClr val="0070C0"/>
                </a:solidFill>
                <a:latin typeface="Symbol" pitchFamily="18" charset="2"/>
              </a:rPr>
              <a:t>x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, </a:t>
            </a:r>
            <a:r>
              <a:rPr lang="en-US" altLang="zh-CN" sz="2000" b="1" i="1" dirty="0" err="1" smtClean="0">
                <a:solidFill>
                  <a:srgbClr val="0070C0"/>
                </a:solidFill>
              </a:rPr>
              <a:t>K</a:t>
            </a:r>
            <a:r>
              <a:rPr lang="en-US" altLang="zh-CN" sz="2000" b="1" i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), </a:t>
            </a:r>
            <a:r>
              <a:rPr lang="en-US" altLang="zh-CN" sz="2000" b="1" i="1" dirty="0" err="1" smtClean="0">
                <a:solidFill>
                  <a:srgbClr val="0070C0"/>
                </a:solidFill>
              </a:rPr>
              <a:t>K</a:t>
            </a:r>
            <a:r>
              <a:rPr lang="en-US" altLang="zh-CN" sz="2000" b="1" i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) and </a:t>
            </a:r>
            <a:r>
              <a:rPr lang="en-US" altLang="zh-CN" sz="2000" b="1" i="1" dirty="0" err="1" smtClean="0">
                <a:solidFill>
                  <a:srgbClr val="0070C0"/>
                </a:solidFill>
              </a:rPr>
              <a:t>K</a:t>
            </a:r>
            <a:r>
              <a:rPr lang="en-US" altLang="zh-CN" sz="2000" b="1" i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(</a:t>
            </a:r>
            <a:r>
              <a:rPr lang="en-US" altLang="zh-CN" sz="2000" b="1" i="1" dirty="0" err="1" smtClean="0">
                <a:solidFill>
                  <a:srgbClr val="0070C0"/>
                </a:solidFill>
              </a:rPr>
              <a:t>L</a:t>
            </a:r>
            <a:r>
              <a:rPr lang="en-US" altLang="zh-CN" sz="2000" b="1" i="1" baseline="-25000" dirty="0" err="1" smtClean="0">
                <a:solidFill>
                  <a:srgbClr val="0070C0"/>
                </a:solidFill>
              </a:rPr>
              <a:t>w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) to obtain 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maximum radiation power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for a tapered FEL with specific electron beam, radiation seed and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undulator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properties.</a:t>
            </a: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en-US" altLang="zh-CN" sz="2000" dirty="0" err="1" smtClean="0">
                <a:solidFill>
                  <a:srgbClr val="0070C0"/>
                </a:solidFill>
              </a:rPr>
              <a:t>Matlab</a:t>
            </a:r>
            <a:r>
              <a:rPr lang="en-US" altLang="zh-CN" sz="2000" dirty="0" smtClean="0">
                <a:solidFill>
                  <a:srgbClr val="0070C0"/>
                </a:solidFill>
              </a:rPr>
              <a:t> code run in Windows system.</a:t>
            </a:r>
          </a:p>
          <a:p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</a:rPr>
              <a:t>The code generates input file, invokes GENESIS simulation via </a:t>
            </a:r>
            <a:r>
              <a:rPr lang="en-US" altLang="zh-CN" sz="1600" dirty="0" err="1" smtClean="0">
                <a:solidFill>
                  <a:schemeClr val="bg1">
                    <a:lumMod val="65000"/>
                  </a:schemeClr>
                </a:solidFill>
              </a:rPr>
              <a:t>Cygwin</a:t>
            </a: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</a:rPr>
              <a:t>, and reads GENESIS output. </a:t>
            </a:r>
          </a:p>
          <a:p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</a:rPr>
              <a:t>The parameter scan is performed by varying one parameter while fixing the other seven. </a:t>
            </a:r>
          </a:p>
          <a:p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</a:rPr>
              <a:t>The variation of the radiation power with respect to a specific parameter can be obtained and the optimal value is then found by means of data analysis.</a:t>
            </a: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en-US" altLang="zh-CN" sz="2000" dirty="0" smtClean="0">
                <a:solidFill>
                  <a:srgbClr val="0070C0"/>
                </a:solidFill>
              </a:rPr>
              <a:t>Two Applications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200 m, hard X-ray FEL, LCLS-II like parameters, </a:t>
            </a:r>
            <a:r>
              <a:rPr lang="en-US" altLang="zh-CN" sz="2000" dirty="0" smtClean="0">
                <a:solidFill>
                  <a:srgbClr val="FF0000"/>
                </a:solidFill>
              </a:rPr>
              <a:t>without break sections.</a:t>
            </a:r>
          </a:p>
          <a:p>
            <a:pPr lvl="1"/>
            <a:r>
              <a:rPr lang="en-US" altLang="zh-CN" sz="1600" dirty="0" smtClean="0">
                <a:solidFill>
                  <a:srgbClr val="FF0000"/>
                </a:solidFill>
              </a:rPr>
              <a:t>Clarify the contribution of variation in </a:t>
            </a:r>
            <a:r>
              <a:rPr lang="en-US" altLang="zh-CN" sz="16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200 m, hard X-ray FEL, LCLS-II like parameters, </a:t>
            </a:r>
            <a:r>
              <a:rPr lang="en-US" altLang="zh-CN" sz="2000" dirty="0" smtClean="0">
                <a:solidFill>
                  <a:srgbClr val="FF0000"/>
                </a:solidFill>
              </a:rPr>
              <a:t>with break sections.</a:t>
            </a:r>
          </a:p>
          <a:p>
            <a:pPr lvl="1"/>
            <a:r>
              <a:rPr lang="en-US" altLang="zh-CN" sz="1600" dirty="0" smtClean="0">
                <a:solidFill>
                  <a:srgbClr val="FF0000"/>
                </a:solidFill>
              </a:rPr>
              <a:t>Clarify the effect of the finite-length break sections.</a:t>
            </a:r>
          </a:p>
          <a:p>
            <a:pPr>
              <a:buFont typeface="Wingdings" pitchFamily="2" charset="2"/>
              <a:buChar char="p"/>
            </a:pP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p"/>
            </a:pP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FA30F-539B-464A-859E-06D5B355A79E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200 m Hard X-ray FEL w/o Break Sections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  <p:pic>
        <p:nvPicPr>
          <p:cNvPr id="6" name="内容占位符 5" descr="figure7.emf"/>
          <p:cNvPicPr>
            <a:picLocks noGrp="1"/>
          </p:cNvPicPr>
          <p:nvPr>
            <p:ph idx="1"/>
          </p:nvPr>
        </p:nvPicPr>
        <p:blipFill>
          <a:blip r:embed="rId2" cstate="print"/>
          <a:srcRect l="7223" r="6863" b="3114"/>
          <a:stretch>
            <a:fillRect/>
          </a:stretch>
        </p:blipFill>
        <p:spPr>
          <a:xfrm>
            <a:off x="285750" y="1700808"/>
            <a:ext cx="8572500" cy="4608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98072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en-US" altLang="zh-CN" sz="2000" dirty="0" smtClean="0">
                <a:latin typeface="+mn-lt"/>
              </a:rPr>
              <a:t>Optimization 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with 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-variation (red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b="1" dirty="0" smtClean="0">
                <a:latin typeface="+mn-lt"/>
              </a:rPr>
              <a:t>vs. </a:t>
            </a:r>
            <a:r>
              <a:rPr lang="en-US" altLang="zh-CN" sz="2000" b="1" dirty="0" smtClean="0">
                <a:solidFill>
                  <a:srgbClr val="00B050"/>
                </a:solidFill>
                <a:latin typeface="+mn-lt"/>
              </a:rPr>
              <a:t>with constant </a:t>
            </a:r>
            <a:r>
              <a:rPr lang="en-US" altLang="zh-CN" sz="2000" b="1" i="1" dirty="0" err="1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altLang="zh-CN" sz="2000" b="1" i="1" baseline="-25000" dirty="0" err="1" smtClean="0">
                <a:solidFill>
                  <a:srgbClr val="00B050"/>
                </a:solidFill>
                <a:latin typeface="+mn-lt"/>
              </a:rPr>
              <a:t>b</a:t>
            </a:r>
            <a:r>
              <a:rPr lang="en-US" altLang="zh-CN" sz="2000" b="1" dirty="0" smtClean="0">
                <a:solidFill>
                  <a:srgbClr val="00B050"/>
                </a:solidFill>
                <a:latin typeface="+mn-lt"/>
              </a:rPr>
              <a:t> (green).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		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Higher power,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4.9 TW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vs. 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4.4 TW, increase by 11%,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	Higher on-axis radiation field, small radiation radius; higher F</a:t>
            </a:r>
            <a:r>
              <a:rPr lang="en-US" altLang="zh-CN" baseline="-2500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.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D9DDB-4F92-4589-819B-19D76B563C3F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fgiure8.emf"/>
          <p:cNvPicPr>
            <a:picLocks noGrp="1"/>
          </p:cNvPicPr>
          <p:nvPr>
            <p:ph idx="1"/>
          </p:nvPr>
        </p:nvPicPr>
        <p:blipFill>
          <a:blip r:embed="rId2" cstate="print"/>
          <a:srcRect l="8261" r="8044" b="2904"/>
          <a:stretch>
            <a:fillRect/>
          </a:stretch>
        </p:blipFill>
        <p:spPr>
          <a:xfrm>
            <a:off x="285750" y="1700808"/>
            <a:ext cx="8462714" cy="46085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200 m Hard X-ray FEL w/Break Sections, 1m/4.4m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+mn-lt"/>
              </a:rPr>
              <a:t>Optimization for FEL 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w/o break-section (red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) 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vs. </a:t>
            </a:r>
            <a:r>
              <a:rPr lang="en-US" altLang="zh-CN" sz="2000" b="1" dirty="0" smtClean="0">
                <a:latin typeface="+mn-lt"/>
              </a:rPr>
              <a:t>with/break section (black).</a:t>
            </a:r>
            <a:endParaRPr lang="en-US" altLang="zh-CN" sz="2000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Power reduction,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46%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(from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4.9 TW 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to </a:t>
            </a:r>
            <a:r>
              <a:rPr lang="en-US" altLang="zh-CN" b="1" dirty="0" smtClean="0">
                <a:latin typeface="+mn-lt"/>
              </a:rPr>
              <a:t>2.7 TW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)</a:t>
            </a:r>
            <a:r>
              <a:rPr lang="en-US" altLang="zh-CN" dirty="0" smtClean="0">
                <a:solidFill>
                  <a:srgbClr val="0070C0"/>
                </a:solidFill>
                <a:latin typeface="+mn-lt"/>
              </a:rPr>
              <a:t>, partially due to less magnetic length (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23% reduction</a:t>
            </a:r>
            <a:r>
              <a:rPr lang="en-US" altLang="zh-CN" dirty="0" smtClean="0">
                <a:solidFill>
                  <a:srgbClr val="0070C0"/>
                </a:solidFill>
                <a:latin typeface="+mn-lt"/>
              </a:rPr>
              <a:t>), partially due to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vacuum diffraction of radiation in break sections</a:t>
            </a:r>
            <a:r>
              <a:rPr lang="en-US" altLang="zh-CN" dirty="0" smtClean="0">
                <a:solidFill>
                  <a:srgbClr val="3905BB"/>
                </a:solidFill>
                <a:latin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2762925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</a:rPr>
              <a:t>Increase in </a:t>
            </a:r>
            <a:r>
              <a:rPr lang="en-US" altLang="zh-CN" sz="1400" b="1" i="1" dirty="0" err="1" smtClean="0">
                <a:solidFill>
                  <a:srgbClr val="00B050"/>
                </a:solidFill>
              </a:rPr>
              <a:t>r</a:t>
            </a:r>
            <a:r>
              <a:rPr lang="en-US" altLang="zh-CN" sz="1400" b="1" i="1" baseline="-25000" dirty="0" err="1" smtClean="0">
                <a:solidFill>
                  <a:srgbClr val="00B050"/>
                </a:solidFill>
              </a:rPr>
              <a:t>s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and reduction in </a:t>
            </a:r>
            <a:r>
              <a:rPr lang="en-US" altLang="zh-CN" sz="1400" b="1" i="1" dirty="0" smtClean="0">
                <a:solidFill>
                  <a:srgbClr val="00B050"/>
                </a:solidFill>
              </a:rPr>
              <a:t>a</a:t>
            </a:r>
            <a:r>
              <a:rPr lang="en-US" altLang="zh-CN" sz="1400" b="1" i="1" baseline="-25000" dirty="0" smtClean="0">
                <a:solidFill>
                  <a:srgbClr val="00B050"/>
                </a:solidFill>
              </a:rPr>
              <a:t>s</a:t>
            </a:r>
            <a:r>
              <a:rPr lang="en-US" altLang="zh-CN" sz="1400" b="1" baseline="-25000" dirty="0" smtClean="0">
                <a:solidFill>
                  <a:srgbClr val="00B050"/>
                </a:solidFill>
              </a:rPr>
              <a:t>0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, cascade into increase in </a:t>
            </a:r>
            <a:r>
              <a:rPr lang="en-US" altLang="zh-CN" sz="1400" b="1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altLang="zh-CN" sz="1400" b="1" baseline="-25000" dirty="0" smtClean="0">
                <a:solidFill>
                  <a:srgbClr val="00B050"/>
                </a:solidFill>
              </a:rPr>
              <a:t>r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 and decrease in F</a:t>
            </a:r>
            <a:r>
              <a:rPr lang="en-US" altLang="zh-CN" sz="1400" b="1" baseline="-25000" dirty="0" smtClean="0">
                <a:solidFill>
                  <a:srgbClr val="00B050"/>
                </a:solidFill>
              </a:rPr>
              <a:t>t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.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B9C7F-3236-4504-8A29-6BC1C2A35540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Dependence of the Available Maximum Radiation Power on Various Parameters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1800" b="1" dirty="0" smtClean="0">
                <a:solidFill>
                  <a:srgbClr val="0070C0"/>
                </a:solidFill>
              </a:rPr>
              <a:t>Initial electron beam parameters</a:t>
            </a:r>
            <a:endParaRPr lang="zh-CN" altLang="zh-CN" sz="1800" dirty="0" smtClean="0">
              <a:solidFill>
                <a:srgbClr val="0070C0"/>
              </a:solidFill>
            </a:endParaRPr>
          </a:p>
          <a:p>
            <a:r>
              <a:rPr lang="en-US" altLang="zh-CN" sz="1800" dirty="0" smtClean="0"/>
              <a:t>Approximately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quadratically</a:t>
            </a:r>
            <a:r>
              <a:rPr lang="en-US" altLang="zh-CN" sz="1800" dirty="0" smtClean="0"/>
              <a:t> with the initial beam current,  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Linearly</a:t>
            </a:r>
            <a:r>
              <a:rPr lang="en-US" altLang="zh-CN" sz="1800" dirty="0" smtClean="0"/>
              <a:t> with the initial beam energy,</a:t>
            </a:r>
          </a:p>
          <a:p>
            <a:r>
              <a:rPr lang="en-US" altLang="zh-CN" sz="1800" dirty="0" smtClean="0"/>
              <a:t>The smaller the </a:t>
            </a:r>
            <a:r>
              <a:rPr lang="en-US" altLang="zh-CN" sz="1800" dirty="0" err="1" smtClean="0"/>
              <a:t>emittance</a:t>
            </a:r>
            <a:r>
              <a:rPr lang="en-US" altLang="zh-CN" sz="1800" dirty="0" smtClean="0"/>
              <a:t> and energy spread of the electron beam, the larger the maximum extractable radiation power.</a:t>
            </a:r>
            <a:endParaRPr lang="zh-CN" altLang="zh-CN" sz="1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b="1" dirty="0" smtClean="0">
                <a:solidFill>
                  <a:srgbClr val="0070C0"/>
                </a:solidFill>
              </a:rPr>
              <a:t>Input radiation field parameters</a:t>
            </a:r>
            <a:endParaRPr lang="zh-CN" altLang="zh-CN" sz="1800" dirty="0" smtClean="0">
              <a:solidFill>
                <a:srgbClr val="0070C0"/>
              </a:solidFill>
            </a:endParaRPr>
          </a:p>
          <a:p>
            <a:r>
              <a:rPr lang="en-US" altLang="zh-CN" sz="1800" dirty="0" smtClean="0"/>
              <a:t>The impact of the radiation seed parameters, such as the radiation input power and the initial spot size,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is relatively small</a:t>
            </a:r>
            <a:r>
              <a:rPr lang="en-US" altLang="zh-CN" sz="1800" dirty="0" smtClean="0"/>
              <a:t>, especially when the seed power exceeds a specific value (</a:t>
            </a:r>
            <a:r>
              <a:rPr lang="en-US" altLang="zh-CN" sz="1800" i="1" dirty="0" smtClean="0"/>
              <a:t>e.g.</a:t>
            </a:r>
            <a:r>
              <a:rPr lang="en-US" altLang="zh-CN" sz="1800" dirty="0" smtClean="0"/>
              <a:t>, 1 MW for LCLS-II). </a:t>
            </a:r>
            <a:endParaRPr lang="zh-CN" altLang="zh-CN" sz="1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b="1" dirty="0" smtClean="0">
                <a:solidFill>
                  <a:srgbClr val="0070C0"/>
                </a:solidFill>
              </a:rPr>
              <a:t>Undulator system parameters</a:t>
            </a:r>
            <a:endParaRPr lang="zh-CN" altLang="zh-CN" sz="1800" dirty="0" smtClean="0">
              <a:solidFill>
                <a:srgbClr val="0070C0"/>
              </a:solidFill>
            </a:endParaRPr>
          </a:p>
          <a:p>
            <a:r>
              <a:rPr lang="en-US" altLang="zh-CN" sz="1800" dirty="0" smtClean="0"/>
              <a:t>Helical </a:t>
            </a:r>
            <a:r>
              <a:rPr lang="en-US" altLang="zh-CN" sz="1800" dirty="0" err="1" smtClean="0"/>
              <a:t>undulator</a:t>
            </a:r>
            <a:r>
              <a:rPr lang="en-US" altLang="zh-CN" sz="1800" dirty="0" smtClean="0"/>
              <a:t> produces higher radiation power than linearly polarized </a:t>
            </a:r>
            <a:r>
              <a:rPr lang="en-US" altLang="zh-CN" sz="1800" dirty="0" err="1" smtClean="0"/>
              <a:t>undulator</a:t>
            </a:r>
            <a:r>
              <a:rPr lang="en-US" altLang="zh-CN" sz="1800" dirty="0" smtClean="0"/>
              <a:t>, by a factor of </a:t>
            </a:r>
            <a:r>
              <a:rPr lang="en-US" altLang="zh-CN" sz="1800" dirty="0" smtClean="0">
                <a:solidFill>
                  <a:srgbClr val="FF0000"/>
                </a:solidFill>
              </a:rPr>
              <a:t>about 1/[JJ]</a:t>
            </a:r>
            <a:r>
              <a:rPr lang="en-US" altLang="zh-CN" sz="1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1800" dirty="0" smtClean="0"/>
              <a:t>; </a:t>
            </a:r>
          </a:p>
          <a:p>
            <a:r>
              <a:rPr lang="en-US" altLang="zh-CN" sz="1800" dirty="0" smtClean="0"/>
              <a:t>An </a:t>
            </a:r>
            <a:r>
              <a:rPr lang="en-US" altLang="zh-CN" sz="1800" dirty="0" err="1" smtClean="0"/>
              <a:t>undulator</a:t>
            </a:r>
            <a:r>
              <a:rPr lang="en-US" altLang="zh-CN" sz="1800" dirty="0" smtClean="0"/>
              <a:t> with shorter break sections produces higher radiation power; </a:t>
            </a:r>
          </a:p>
          <a:p>
            <a:r>
              <a:rPr lang="en-US" altLang="zh-CN" sz="1800" dirty="0" smtClean="0"/>
              <a:t>A longer </a:t>
            </a:r>
            <a:r>
              <a:rPr lang="en-US" altLang="zh-CN" sz="1800" dirty="0" err="1" smtClean="0"/>
              <a:t>undulator</a:t>
            </a:r>
            <a:r>
              <a:rPr lang="en-US" altLang="zh-CN" sz="1800" dirty="0" smtClean="0"/>
              <a:t> can be optimized for higher maximum radiation power and performs best with a taper with smaller |</a:t>
            </a:r>
            <a:r>
              <a:rPr lang="en-US" altLang="zh-CN" sz="1800" i="1" dirty="0" smtClean="0"/>
              <a:t>a</a:t>
            </a:r>
            <a:r>
              <a:rPr lang="en-US" altLang="zh-CN" sz="1800" i="1" baseline="-25000" dirty="0" smtClean="0"/>
              <a:t>w</a:t>
            </a:r>
            <a:r>
              <a:rPr lang="en-US" altLang="zh-CN" sz="1800" dirty="0" smtClean="0"/>
              <a:t>’| relative to what is true for shorter </a:t>
            </a:r>
            <a:r>
              <a:rPr lang="en-US" altLang="zh-CN" sz="1800" dirty="0" err="1" smtClean="0"/>
              <a:t>undulators</a:t>
            </a:r>
            <a:r>
              <a:rPr lang="en-US" altLang="zh-CN" sz="1800" dirty="0" smtClean="0"/>
              <a:t>.</a:t>
            </a:r>
            <a:endParaRPr lang="zh-CN" altLang="zh-CN" sz="1800" dirty="0" smtClean="0"/>
          </a:p>
          <a:p>
            <a:endParaRPr lang="zh-CN" altLang="en-US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37</a:t>
            </a:fld>
            <a:endParaRPr lang="zh-CN" altLang="en-US" dirty="0"/>
          </a:p>
        </p:txBody>
      </p:sp>
      <p:sp useBgFill="1">
        <p:nvSpPr>
          <p:cNvPr id="7" name="TextBox 6"/>
          <p:cNvSpPr txBox="1"/>
          <p:nvPr/>
        </p:nvSpPr>
        <p:spPr>
          <a:xfrm rot="18463322">
            <a:off x="1675417" y="3279192"/>
            <a:ext cx="6098595" cy="584775"/>
          </a:xfrm>
          <a:prstGeom prst="rect">
            <a:avLst/>
          </a:prstGeom>
          <a:ln w="25400">
            <a:solidFill>
              <a:schemeClr val="tx2">
                <a:alpha val="8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In Absence of Sideband Growth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C10CF-F47C-4698-B870-FD0B6359C8FB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Impact of Sideband Growth on Optimization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Sideband growth generally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occurs after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 saturation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and will be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excited by the SASE components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which grow in the exponential gain regime and originate from the shot noise on the electron beam.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2000" dirty="0" smtClean="0"/>
              <a:t>From the viewpoint of energy conservation, the sidebands’ power accumulates along the </a:t>
            </a:r>
            <a:r>
              <a:rPr lang="en-US" altLang="zh-CN" sz="2000" dirty="0" err="1" smtClean="0"/>
              <a:t>undulator</a:t>
            </a:r>
            <a:r>
              <a:rPr lang="en-US" altLang="zh-CN" sz="2000" dirty="0" smtClean="0"/>
              <a:t> associated with the slowly varying |</a:t>
            </a:r>
            <a:r>
              <a:rPr lang="en-US" altLang="zh-CN" sz="2000" i="1" dirty="0" smtClean="0"/>
              <a:t>a</a:t>
            </a:r>
            <a:r>
              <a:rPr lang="en-US" altLang="zh-CN" sz="2000" i="1" baseline="-25000" dirty="0" smtClean="0"/>
              <a:t>s</a:t>
            </a:r>
            <a:r>
              <a:rPr lang="en-US" altLang="zh-CN" sz="2000" dirty="0" smtClean="0"/>
              <a:t>| in the tapered region, generally </a:t>
            </a:r>
            <a:r>
              <a:rPr lang="en-US" altLang="zh-CN" sz="2000" dirty="0" smtClean="0">
                <a:solidFill>
                  <a:srgbClr val="0070C0"/>
                </a:solidFill>
              </a:rPr>
              <a:t>reducing the energy gain of the primary wave </a:t>
            </a:r>
            <a:r>
              <a:rPr lang="en-US" altLang="zh-CN" sz="2000" dirty="0" smtClean="0"/>
              <a:t>and causing a more rapid </a:t>
            </a:r>
            <a:r>
              <a:rPr lang="en-US" altLang="zh-CN" sz="2000" dirty="0" err="1" smtClean="0"/>
              <a:t>detrapping</a:t>
            </a:r>
            <a:r>
              <a:rPr lang="en-US" altLang="zh-CN" sz="2000" dirty="0" smtClean="0"/>
              <a:t> due to </a:t>
            </a:r>
            <a:r>
              <a:rPr lang="en-US" altLang="zh-CN" sz="2000" dirty="0" smtClean="0">
                <a:solidFill>
                  <a:srgbClr val="0070C0"/>
                </a:solidFill>
              </a:rPr>
              <a:t>the resultant decrease of longitudinal coherence</a:t>
            </a:r>
            <a:r>
              <a:rPr lang="en-US" altLang="zh-CN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sz="2000" dirty="0" smtClean="0"/>
              <a:t>Eventually, these all lead to </a:t>
            </a:r>
            <a:r>
              <a:rPr lang="en-US" altLang="zh-CN" sz="2000" dirty="0" smtClean="0">
                <a:solidFill>
                  <a:srgbClr val="FF0000"/>
                </a:solidFill>
              </a:rPr>
              <a:t>saturation of the radiation power at a much earlier point in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z</a:t>
            </a:r>
            <a:r>
              <a:rPr lang="en-US" altLang="zh-CN" sz="2000" dirty="0" smtClean="0">
                <a:solidFill>
                  <a:srgbClr val="FF0000"/>
                </a:solidFill>
              </a:rPr>
              <a:t> than would be true in their absence. 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A systematic theoretical and simulation analysis of these effects is under way.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38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87484-47F3-4583-BA98-FF8E046AE27E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Impact of Sideband Growth in Hard X-ray FEL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39</a:t>
            </a:fld>
            <a:endParaRPr lang="zh-CN" altLang="en-US" dirty="0"/>
          </a:p>
        </p:txBody>
      </p:sp>
      <p:pic>
        <p:nvPicPr>
          <p:cNvPr id="6" name="内容占位符 5" descr="figure9.emf"/>
          <p:cNvPicPr>
            <a:picLocks noGrp="1"/>
          </p:cNvPicPr>
          <p:nvPr>
            <p:ph idx="1"/>
          </p:nvPr>
        </p:nvPicPr>
        <p:blipFill>
          <a:blip r:embed="rId2" cstate="print"/>
          <a:srcRect l="6952" r="6923"/>
          <a:stretch>
            <a:fillRect/>
          </a:stretch>
        </p:blipFill>
        <p:spPr>
          <a:xfrm>
            <a:off x="285750" y="2636912"/>
            <a:ext cx="8572500" cy="3482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9807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latin typeface="+mj-lt"/>
              </a:rPr>
              <a:t> 200 m Hard X-ray FEL w/o break sections </a:t>
            </a:r>
            <a:r>
              <a:rPr lang="en-US" altLang="zh-CN" sz="2000" b="1" dirty="0" smtClean="0">
                <a:solidFill>
                  <a:srgbClr val="3905BB"/>
                </a:solidFill>
                <a:latin typeface="+mj-lt"/>
              </a:rPr>
              <a:t>with time-dependent effects (blue) </a:t>
            </a:r>
            <a:r>
              <a:rPr lang="en-US" altLang="zh-CN" sz="2000" b="1" dirty="0" smtClean="0">
                <a:latin typeface="+mj-lt"/>
              </a:rPr>
              <a:t>vs. </a:t>
            </a:r>
            <a:r>
              <a:rPr lang="en-US" altLang="zh-CN" sz="2000" b="1" dirty="0" smtClean="0">
                <a:solidFill>
                  <a:srgbClr val="FF0000"/>
                </a:solidFill>
                <a:latin typeface="+mj-lt"/>
              </a:rPr>
              <a:t>w/o time-dependent effects (red).</a:t>
            </a:r>
          </a:p>
          <a:p>
            <a:r>
              <a:rPr lang="en-US" altLang="zh-CN" sz="2000" b="1" dirty="0" smtClean="0">
                <a:latin typeface="+mj-lt"/>
              </a:rPr>
              <a:t>---</a:t>
            </a:r>
            <a:r>
              <a:rPr lang="en-US" altLang="zh-CN" dirty="0" smtClean="0">
                <a:latin typeface="+mn-lt"/>
              </a:rPr>
              <a:t>time-dependent effects lead to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significant </a:t>
            </a:r>
            <a:r>
              <a:rPr lang="en-US" altLang="zh-CN" b="1" dirty="0" err="1" smtClean="0">
                <a:solidFill>
                  <a:srgbClr val="00B050"/>
                </a:solidFill>
                <a:latin typeface="+mn-lt"/>
              </a:rPr>
              <a:t>detrapping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 by around 100m</a:t>
            </a:r>
            <a:r>
              <a:rPr lang="en-US" altLang="zh-CN" dirty="0" smtClean="0">
                <a:latin typeface="+mn-lt"/>
              </a:rPr>
              <a:t>, and the average radiation power and on-axis |</a:t>
            </a:r>
            <a:r>
              <a:rPr lang="en-US" altLang="zh-CN" i="1" dirty="0" smtClean="0">
                <a:latin typeface="+mn-lt"/>
              </a:rPr>
              <a:t>a</a:t>
            </a:r>
            <a:r>
              <a:rPr lang="en-US" altLang="zh-CN" i="1" baseline="-25000" dirty="0" smtClean="0">
                <a:latin typeface="+mn-lt"/>
              </a:rPr>
              <a:t>s</a:t>
            </a:r>
            <a:r>
              <a:rPr lang="en-US" altLang="zh-CN" dirty="0" smtClean="0">
                <a:latin typeface="+mn-lt"/>
              </a:rPr>
              <a:t>| reach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saturation much earlier in </a:t>
            </a:r>
            <a:r>
              <a:rPr lang="en-US" altLang="zh-CN" b="1" i="1" dirty="0" smtClean="0">
                <a:solidFill>
                  <a:srgbClr val="00B050"/>
                </a:solidFill>
                <a:latin typeface="+mn-lt"/>
              </a:rPr>
              <a:t>z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and, most importantly, 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at much smaller values </a:t>
            </a:r>
            <a:r>
              <a:rPr lang="en-US" altLang="zh-CN" dirty="0" smtClean="0">
                <a:latin typeface="+mn-lt"/>
              </a:rPr>
              <a:t>than is true for the single-frequency run. 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82C0-8B02-40B2-887E-FE4EA2EA6410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Limitation of the Energy Extraction Efficiency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Studies with three-dimensional (3D), time-dependent codes GENESIS and GINGER suggest that the available energy extraction efficiency is limited by some combination of </a:t>
            </a:r>
            <a:r>
              <a:rPr lang="en-US" altLang="zh-CN" sz="1800" dirty="0" smtClean="0">
                <a:solidFill>
                  <a:srgbClr val="FF0000"/>
                </a:solidFill>
              </a:rPr>
              <a:t>diffraction</a:t>
            </a:r>
            <a:r>
              <a:rPr lang="en-US" altLang="zh-CN" sz="1800" dirty="0" smtClean="0"/>
              <a:t>, </a:t>
            </a:r>
            <a:r>
              <a:rPr lang="en-US" altLang="zh-CN" sz="1800" dirty="0" smtClean="0">
                <a:solidFill>
                  <a:srgbClr val="FF0000"/>
                </a:solidFill>
              </a:rPr>
              <a:t>refraction</a:t>
            </a:r>
            <a:r>
              <a:rPr lang="en-US" altLang="zh-CN" sz="1800" dirty="0" smtClean="0"/>
              <a:t>, </a:t>
            </a:r>
            <a:r>
              <a:rPr lang="en-US" altLang="zh-CN" sz="1800" dirty="0" smtClean="0">
                <a:solidFill>
                  <a:srgbClr val="FF0000"/>
                </a:solidFill>
              </a:rPr>
              <a:t>radial dependence of the radiation field</a:t>
            </a:r>
            <a:r>
              <a:rPr lang="en-US" altLang="zh-CN" sz="1800" dirty="0" smtClean="0"/>
              <a:t>, and </a:t>
            </a:r>
            <a:r>
              <a:rPr lang="en-US" altLang="zh-CN" sz="1800" dirty="0" smtClean="0">
                <a:solidFill>
                  <a:srgbClr val="FF0000"/>
                </a:solidFill>
              </a:rPr>
              <a:t>time-dependent, slippage</a:t>
            </a:r>
            <a:r>
              <a:rPr lang="en-US" altLang="zh-CN" sz="1800" dirty="0" smtClean="0"/>
              <a:t> effects. 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The energy transfer from the electrons to the radiation is below that is predicted by the </a:t>
            </a:r>
            <a:r>
              <a:rPr lang="en-US" altLang="zh-CN" sz="1800" dirty="0" smtClean="0">
                <a:solidFill>
                  <a:srgbClr val="FF0000"/>
                </a:solidFill>
              </a:rPr>
              <a:t>1D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KMR</a:t>
            </a:r>
            <a:r>
              <a:rPr lang="en-US" altLang="zh-CN" sz="1800" dirty="0" smtClean="0">
                <a:solidFill>
                  <a:srgbClr val="FF0000"/>
                </a:solidFill>
              </a:rPr>
              <a:t> theory , suggesting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one can not only consider the longitudinal dynamics</a:t>
            </a:r>
            <a:r>
              <a:rPr lang="en-US" altLang="zh-CN" sz="1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zh-CN" sz="20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We develop a model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extending KMR 1D theory to include the physics of diffraction, optical guiding, and </a:t>
            </a:r>
            <a:r>
              <a:rPr lang="en-US" altLang="zh-CN" sz="1800" b="1" dirty="0" err="1" smtClean="0">
                <a:solidFill>
                  <a:srgbClr val="FF0000"/>
                </a:solidFill>
              </a:rPr>
              <a:t>radially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-resolved particle trapping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, with the aim to look insight the FEL process in a tapered FEL, and clarify how these effects combine together.</a:t>
            </a:r>
            <a:endParaRPr lang="zh-CN" altLang="en-US" sz="1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1800" u="sng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807619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7D416-F2DB-43A0-A49E-7CEC2AE4A740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</p:spTree>
  </p:cSld>
  <p:clrMapOvr>
    <a:masterClrMapping/>
  </p:clrMapOvr>
  <p:transition advTm="9597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Conclusions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52040"/>
            <a:ext cx="8572560" cy="542928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A new physical model of tapered FEL, has good success in predicting the behavior with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z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of the electron and radiation beams;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A general description of FEL process and saturation mechanism;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Multi-dimensional </a:t>
            </a:r>
            <a:r>
              <a:rPr lang="en-US" altLang="zh-CN" sz="2000" b="1" smtClean="0">
                <a:solidFill>
                  <a:srgbClr val="0070C0"/>
                </a:solidFill>
              </a:rPr>
              <a:t>optimization based on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GENESIS single-frequency simulations;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A reasonable variation of the transverse focusing can to some extent further enhance energy extraction efficiency;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Dependence of the available max. radiation power on various parameters;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Preliminary study for the impact of the sideband growth.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40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98F7E-A640-440E-B5DE-A01F7907BAF8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Averaging F</a:t>
            </a:r>
            <a:r>
              <a:rPr lang="en-US" altLang="zh-CN" sz="3200" b="1" baseline="-25000" dirty="0" smtClean="0">
                <a:solidFill>
                  <a:srgbClr val="00B050"/>
                </a:solidFill>
              </a:rPr>
              <a:t>t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 over Thousands of Slices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内容占位符 5" descr="Ft curve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495" y="928688"/>
            <a:ext cx="7619010" cy="5429250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41</a:t>
            </a:fld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87FFE-533E-4EF0-A878-EF2401E4BD67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KMR Hamiltonian Approach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2491" y="1763723"/>
            <a:ext cx="5861997" cy="476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TextBox 6"/>
          <p:cNvSpPr txBox="1"/>
          <p:nvPr/>
        </p:nvSpPr>
        <p:spPr>
          <a:xfrm>
            <a:off x="5148064" y="6084004"/>
            <a:ext cx="5760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Symbol" pitchFamily="18" charset="2"/>
              </a:rPr>
              <a:t>Y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7956376" y="6084004"/>
            <a:ext cx="5760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Symbol" pitchFamily="18" charset="2"/>
              </a:rPr>
              <a:t>Y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6084168" y="2339588"/>
            <a:ext cx="36004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Symbol" pitchFamily="18" charset="2"/>
              </a:rPr>
              <a:t>g</a:t>
            </a:r>
            <a:endParaRPr lang="zh-CN" altLang="en-US" baseline="-25000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6228184" y="6093296"/>
            <a:ext cx="5760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r</a:t>
            </a:r>
            <a:endParaRPr lang="zh-CN" altLang="en-US" b="1" baseline="-25000" dirty="0">
              <a:solidFill>
                <a:srgbClr val="FF0000"/>
              </a:solidFill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8402938" y="6069490"/>
            <a:ext cx="57606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Symbol" pitchFamily="18" charset="2"/>
              </a:rPr>
              <a:t>p</a:t>
            </a:r>
            <a:endParaRPr lang="zh-CN" altLang="en-US" sz="2000" baseline="-25000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3203848" y="6054976"/>
            <a:ext cx="57606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Symbol" pitchFamily="18" charset="2"/>
              </a:rPr>
              <a:t>-p</a:t>
            </a:r>
            <a:endParaRPr lang="zh-CN" altLang="en-US" sz="2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313167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B050"/>
                </a:solidFill>
              </a:rPr>
              <a:t>stable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309044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B050"/>
                </a:solidFill>
              </a:rPr>
              <a:t>unstable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6863" y="5588595"/>
          <a:ext cx="1581150" cy="720725"/>
        </p:xfrm>
        <a:graphic>
          <a:graphicData uri="http://schemas.openxmlformats.org/presentationml/2006/ole">
            <p:oleObj spid="_x0000_s60418" name="Equation" r:id="rId5" imgW="863280" imgH="39348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504" y="468623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Assume electrons uniformly distribute along </a:t>
            </a:r>
            <a:r>
              <a:rPr lang="en-US" altLang="zh-CN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 dimension</a:t>
            </a:r>
            <a:r>
              <a:rPr lang="en-US" altLang="zh-CN" b="1" dirty="0" smtClean="0">
                <a:latin typeface="+mn-lt"/>
              </a:rPr>
              <a:t>, the electron trapping fraction is</a:t>
            </a:r>
            <a:endParaRPr lang="zh-CN" altLang="en-US" b="1" dirty="0">
              <a:latin typeface="+mn-lt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51521" y="3501008"/>
          <a:ext cx="2016224" cy="1027458"/>
        </p:xfrm>
        <a:graphic>
          <a:graphicData uri="http://schemas.openxmlformats.org/presentationml/2006/ole">
            <p:oleObj spid="_x0000_s60419" name="Equation" r:id="rId6" imgW="1346040" imgH="685800" progId="Equation.DSMT4">
              <p:embed/>
            </p:oleObj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635896" y="165028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Larger </a:t>
            </a:r>
            <a:r>
              <a:rPr lang="en-US" altLang="zh-CN" sz="1600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sz="1600" b="1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, smaller F</a:t>
            </a:r>
            <a:r>
              <a:rPr lang="en-US" altLang="zh-CN" sz="1600" b="1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; </a:t>
            </a:r>
            <a:r>
              <a:rPr lang="en-US" altLang="zh-CN" sz="1600" b="1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altLang="zh-CN" sz="1600" b="1" baseline="-25000" dirty="0" smtClean="0">
                <a:solidFill>
                  <a:srgbClr val="00B050"/>
                </a:solidFill>
              </a:rPr>
              <a:t>r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= 0, F</a:t>
            </a:r>
            <a:r>
              <a:rPr lang="en-US" altLang="zh-CN" sz="1600" b="1" baseline="-25000" dirty="0" smtClean="0">
                <a:solidFill>
                  <a:srgbClr val="00B050"/>
                </a:solidFill>
              </a:rPr>
              <a:t>t</a:t>
            </a:r>
            <a:r>
              <a:rPr lang="en-US" altLang="zh-CN" sz="1600" b="1" dirty="0" smtClean="0">
                <a:solidFill>
                  <a:srgbClr val="00B050"/>
                </a:solidFill>
                <a:latin typeface="Symbol" pitchFamily="18" charset="2"/>
              </a:rPr>
              <a:t>=1; Y</a:t>
            </a:r>
            <a:r>
              <a:rPr lang="en-US" altLang="zh-CN" sz="1600" b="1" baseline="-25000" dirty="0" smtClean="0">
                <a:solidFill>
                  <a:srgbClr val="00B050"/>
                </a:solidFill>
              </a:rPr>
              <a:t>r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= </a:t>
            </a:r>
            <a:r>
              <a:rPr lang="en-US" altLang="zh-CN" sz="1600" b="1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/2, F</a:t>
            </a:r>
            <a:r>
              <a:rPr lang="en-US" altLang="zh-CN" sz="1600" b="1" baseline="-25000" dirty="0" smtClean="0">
                <a:solidFill>
                  <a:srgbClr val="00B050"/>
                </a:solidFill>
              </a:rPr>
              <a:t>t</a:t>
            </a:r>
            <a:r>
              <a:rPr lang="en-US" altLang="zh-CN" sz="1600" b="1" dirty="0" smtClean="0">
                <a:solidFill>
                  <a:srgbClr val="00B050"/>
                </a:solidFill>
                <a:latin typeface="Symbol" pitchFamily="18" charset="2"/>
              </a:rPr>
              <a:t>=0</a:t>
            </a:r>
            <a:endParaRPr lang="zh-CN" altLang="en-US" sz="1600" b="1" baseline="-25000" dirty="0">
              <a:solidFill>
                <a:srgbClr val="00B050"/>
              </a:solidFill>
            </a:endParaRPr>
          </a:p>
        </p:txBody>
      </p:sp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E47B1-A010-43CF-B658-E7C6A1B0428A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79512" y="90872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+mn-lt"/>
              </a:rPr>
              <a:t>1D Hamiltonian formulation, take analogy between the FEL process and radio frequency accelerator.</a:t>
            </a:r>
            <a:endParaRPr lang="zh-CN" altLang="en-US" sz="2000" b="1" dirty="0">
              <a:solidFill>
                <a:srgbClr val="0070C0"/>
              </a:solidFill>
              <a:latin typeface="+mn-lt"/>
            </a:endParaRPr>
          </a:p>
        </p:txBody>
      </p:sp>
      <p:sp useBgFill="1">
        <p:nvSpPr>
          <p:cNvPr id="26" name="TextBox 25"/>
          <p:cNvSpPr txBox="1"/>
          <p:nvPr/>
        </p:nvSpPr>
        <p:spPr>
          <a:xfrm>
            <a:off x="3995936" y="3748970"/>
            <a:ext cx="43204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zh-CN" sz="2000" b="1" baseline="-25000" dirty="0" err="1" smtClean="0">
                <a:solidFill>
                  <a:srgbClr val="FF0000"/>
                </a:solidFill>
              </a:rPr>
              <a:t>r</a:t>
            </a:r>
            <a:endParaRPr lang="zh-CN" altLang="en-US" sz="20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251520" y="2708920"/>
          <a:ext cx="2808312" cy="667710"/>
        </p:xfrm>
        <a:graphic>
          <a:graphicData uri="http://schemas.openxmlformats.org/presentationml/2006/ole">
            <p:oleObj spid="_x0000_s60422" name="Equation" r:id="rId7" imgW="1815840" imgH="431640" progId="Equation.DSMT4">
              <p:embed/>
            </p:oleObj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251521" y="2014675"/>
          <a:ext cx="2736303" cy="710185"/>
        </p:xfrm>
        <a:graphic>
          <a:graphicData uri="http://schemas.openxmlformats.org/presentationml/2006/ole">
            <p:oleObj spid="_x0000_s60423" name="Equation" r:id="rId8" imgW="1663560" imgH="43164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79512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Synchronous energy and phase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Optical Guiding Approach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Scharlemann, </a:t>
            </a:r>
            <a:r>
              <a:rPr lang="en-US" altLang="zh-CN" sz="1800" dirty="0" err="1" smtClean="0"/>
              <a:t>Sessler</a:t>
            </a:r>
            <a:r>
              <a:rPr lang="en-US" altLang="zh-CN" sz="1800" dirty="0" smtClean="0"/>
              <a:t>, and </a:t>
            </a:r>
            <a:r>
              <a:rPr lang="en-US" altLang="zh-CN" sz="1800" dirty="0" err="1" smtClean="0"/>
              <a:t>Wurtele</a:t>
            </a:r>
            <a:r>
              <a:rPr lang="en-US" altLang="zh-CN" sz="1800" dirty="0" smtClean="0"/>
              <a:t> [Phys. Rev. </a:t>
            </a:r>
            <a:r>
              <a:rPr lang="en-US" altLang="zh-CN" sz="1800" dirty="0" err="1" smtClean="0"/>
              <a:t>Lett</a:t>
            </a:r>
            <a:r>
              <a:rPr lang="en-US" altLang="zh-CN" sz="1800" dirty="0" smtClean="0"/>
              <a:t>. </a:t>
            </a:r>
            <a:r>
              <a:rPr lang="en-US" altLang="zh-CN" sz="1800" b="1" dirty="0" smtClean="0"/>
              <a:t>54</a:t>
            </a:r>
            <a:r>
              <a:rPr lang="en-US" altLang="zh-CN" sz="1800" dirty="0" smtClean="0"/>
              <a:t>, 1925 (1985)] highlighted the fact that the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light being amplified in a FEL can be refracted toward the axis by the electron beam</a:t>
            </a:r>
            <a:r>
              <a:rPr lang="en-US" altLang="zh-CN" sz="1800" b="1" dirty="0" smtClean="0"/>
              <a:t>.</a:t>
            </a:r>
            <a:r>
              <a:rPr lang="en-US" altLang="zh-CN" sz="1800" dirty="0" smtClean="0"/>
              <a:t> It looks like the light mode is guided by the electron beam (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optical guiding</a:t>
            </a:r>
            <a:r>
              <a:rPr lang="en-US" altLang="zh-CN" sz="1800" dirty="0" smtClean="0"/>
              <a:t>).</a:t>
            </a:r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By taking analogy of guiding of light by optical fiber, they define an effective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complex index of refraction </a:t>
            </a:r>
            <a:r>
              <a:rPr lang="en-US" altLang="zh-CN" sz="1800" i="1" dirty="0" smtClean="0"/>
              <a:t>n</a:t>
            </a:r>
            <a:r>
              <a:rPr lang="en-US" altLang="zh-CN" sz="1800" dirty="0" smtClean="0"/>
              <a:t>,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	a</a:t>
            </a:r>
            <a:r>
              <a:rPr lang="en-US" altLang="zh-CN" sz="1800" dirty="0" smtClean="0"/>
              <a:t>nd a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fiber parameter V</a:t>
            </a:r>
            <a:r>
              <a:rPr lang="en-US" altLang="zh-CN" sz="1800" dirty="0" smtClean="0"/>
              <a:t> by </a:t>
            </a:r>
            <a:r>
              <a:rPr lang="en-US" altLang="zh-CN" sz="1800" b="1" i="1" dirty="0" smtClean="0"/>
              <a:t>V</a:t>
            </a:r>
            <a:r>
              <a:rPr lang="en-US" altLang="zh-CN" sz="1800" b="1" i="1" baseline="30000" dirty="0" smtClean="0"/>
              <a:t>2</a:t>
            </a:r>
            <a:r>
              <a:rPr lang="en-US" altLang="zh-CN" sz="1800" b="1" i="1" dirty="0" smtClean="0"/>
              <a:t> </a:t>
            </a:r>
            <a:r>
              <a:rPr lang="en-US" altLang="zh-CN" sz="1800" b="1" dirty="0" smtClean="0"/>
              <a:t>= (</a:t>
            </a:r>
            <a:r>
              <a:rPr lang="en-US" altLang="zh-CN" sz="1800" b="1" i="1" dirty="0" smtClean="0"/>
              <a:t>n</a:t>
            </a:r>
            <a:r>
              <a:rPr lang="en-US" altLang="zh-CN" sz="1800" b="1" baseline="30000" dirty="0" smtClean="0"/>
              <a:t>2 </a:t>
            </a:r>
            <a:r>
              <a:rPr lang="en-US" altLang="zh-CN" sz="1800" b="1" dirty="0" smtClean="0"/>
              <a:t>- 1)k</a:t>
            </a:r>
            <a:r>
              <a:rPr lang="en-US" altLang="zh-CN" sz="1800" b="1" baseline="-25000" dirty="0" smtClean="0"/>
              <a:t>s</a:t>
            </a:r>
            <a:r>
              <a:rPr lang="en-US" altLang="zh-CN" sz="1800" b="1" baseline="30000" dirty="0" smtClean="0"/>
              <a:t>2</a:t>
            </a:r>
            <a:r>
              <a:rPr lang="en-US" altLang="zh-CN" sz="1800" b="1" dirty="0" smtClean="0"/>
              <a:t>r</a:t>
            </a:r>
            <a:r>
              <a:rPr lang="en-US" altLang="zh-CN" sz="1800" b="1" baseline="-25000" dirty="0" smtClean="0"/>
              <a:t>b</a:t>
            </a:r>
            <a:r>
              <a:rPr lang="en-US" altLang="zh-CN" sz="1800" b="1" baseline="30000" dirty="0" smtClean="0"/>
              <a:t>2</a:t>
            </a:r>
            <a:r>
              <a:rPr lang="en-US" altLang="zh-CN" sz="2000" dirty="0" smtClean="0"/>
              <a:t>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They showed that for a tapered FEL,</a:t>
            </a:r>
          </a:p>
          <a:p>
            <a:r>
              <a:rPr lang="en-US" altLang="zh-CN" sz="1600" dirty="0" smtClean="0"/>
              <a:t>In the exponential gain regime, </a:t>
            </a:r>
            <a:r>
              <a:rPr lang="en-US" altLang="zh-CN" sz="1600" dirty="0" smtClean="0">
                <a:solidFill>
                  <a:srgbClr val="FF0000"/>
                </a:solidFill>
              </a:rPr>
              <a:t>gain guiding dominates</a:t>
            </a:r>
            <a:r>
              <a:rPr lang="en-US" altLang="zh-CN" sz="1600" dirty="0" smtClean="0"/>
              <a:t>, Re(</a:t>
            </a:r>
            <a:r>
              <a:rPr lang="en-US" altLang="zh-CN" sz="1600" i="1" dirty="0" smtClean="0"/>
              <a:t>n</a:t>
            </a:r>
            <a:r>
              <a:rPr lang="en-US" altLang="zh-CN" sz="1600" dirty="0" smtClean="0"/>
              <a:t>) ~ 0.</a:t>
            </a:r>
          </a:p>
          <a:p>
            <a:r>
              <a:rPr lang="en-US" altLang="zh-CN" sz="1600" dirty="0" smtClean="0"/>
              <a:t>After this regime, </a:t>
            </a:r>
            <a:r>
              <a:rPr lang="en-US" altLang="zh-CN" sz="1600" dirty="0" err="1" smtClean="0"/>
              <a:t>Im</a:t>
            </a:r>
            <a:r>
              <a:rPr lang="en-US" altLang="zh-CN" sz="1600" dirty="0" smtClean="0"/>
              <a:t>(</a:t>
            </a:r>
            <a:r>
              <a:rPr lang="en-US" altLang="zh-CN" sz="1600" i="1" dirty="0" smtClean="0"/>
              <a:t>n</a:t>
            </a:r>
            <a:r>
              <a:rPr lang="en-US" altLang="zh-CN" sz="1600" dirty="0" smtClean="0"/>
              <a:t>) ~ 0, while Re(</a:t>
            </a:r>
            <a:r>
              <a:rPr lang="en-US" altLang="zh-CN" sz="1600" i="1" dirty="0" smtClean="0"/>
              <a:t>n</a:t>
            </a:r>
            <a:r>
              <a:rPr lang="en-US" altLang="zh-CN" sz="1600" dirty="0" smtClean="0"/>
              <a:t>) describing the </a:t>
            </a:r>
            <a:r>
              <a:rPr lang="en-US" altLang="zh-CN" sz="1600" dirty="0" smtClean="0">
                <a:solidFill>
                  <a:srgbClr val="FF0000"/>
                </a:solidFill>
              </a:rPr>
              <a:t>refractive guiding, dominates</a:t>
            </a:r>
            <a:r>
              <a:rPr lang="en-US" altLang="zh-CN" sz="1600" dirty="0" smtClean="0"/>
              <a:t>. </a:t>
            </a:r>
            <a:endParaRPr lang="zh-CN" altLang="en-US" sz="1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411760" y="3062501"/>
          <a:ext cx="3240360" cy="726539"/>
        </p:xfrm>
        <a:graphic>
          <a:graphicData uri="http://schemas.openxmlformats.org/presentationml/2006/ole">
            <p:oleObj spid="_x0000_s107522" name="Equation" r:id="rId4" imgW="2120900" imgH="469900" progId="Equation.DSMT4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123728" y="5580768"/>
          <a:ext cx="4464496" cy="656544"/>
        </p:xfrm>
        <a:graphic>
          <a:graphicData uri="http://schemas.openxmlformats.org/presentationml/2006/ole">
            <p:oleObj spid="_x0000_s107523" name="Equation" r:id="rId5" imgW="3225600" imgH="469800" progId="Equation.DSMT4">
              <p:embed/>
            </p:oleObj>
          </a:graphicData>
        </a:graphic>
      </p:graphicFrame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0BBB9-8880-4BF4-992F-098C95C49D58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</p:cSld>
  <p:clrMapOvr>
    <a:masterClrMapping/>
  </p:clrMapOvr>
  <p:transition advTm="6517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Optical Guiding and Focusing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920" y="980728"/>
            <a:ext cx="8572560" cy="5429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Sprangle, Ting, and Tang [Phys. Rev. </a:t>
            </a:r>
            <a:r>
              <a:rPr lang="en-US" altLang="zh-CN" sz="1800" dirty="0" err="1" smtClean="0"/>
              <a:t>Lett</a:t>
            </a:r>
            <a:r>
              <a:rPr lang="en-US" altLang="zh-CN" sz="1800" dirty="0" smtClean="0"/>
              <a:t>. </a:t>
            </a:r>
            <a:r>
              <a:rPr lang="en-US" altLang="zh-CN" sz="1800" b="1" dirty="0" smtClean="0"/>
              <a:t>59</a:t>
            </a:r>
            <a:r>
              <a:rPr lang="en-US" altLang="zh-CN" sz="1800" dirty="0" smtClean="0"/>
              <a:t>, 202 (1987)] used the so-called “source-dependent expansion (SDE)” approach to obtain a general, self-consistent formalism to describe the phenomena of</a:t>
            </a:r>
            <a:r>
              <a:rPr lang="en-US" altLang="zh-CN" sz="1800" b="1" dirty="0" smtClean="0"/>
              <a:t>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radiation guiding and focusing </a:t>
            </a:r>
            <a:r>
              <a:rPr lang="en-US" altLang="zh-CN" sz="1800" dirty="0" smtClean="0"/>
              <a:t>in FEL.</a:t>
            </a:r>
          </a:p>
          <a:p>
            <a:pPr>
              <a:buFont typeface="Wingdings" pitchFamily="2" charset="2"/>
              <a:buChar char="Ø"/>
            </a:pPr>
            <a:endParaRPr lang="zh-CN" altLang="zh-CN" sz="1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/>
              <a:t>With assumptions that the radiation beam profile remains approximately Gaussian, they obtain an envelope equation for the radiation beam,</a:t>
            </a: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with the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optical focusing parameter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K</a:t>
            </a:r>
            <a:r>
              <a:rPr lang="en-US" altLang="zh-CN" sz="1600" b="1" baseline="30000" dirty="0" smtClean="0">
                <a:solidFill>
                  <a:srgbClr val="FF0000"/>
                </a:solidFill>
              </a:rPr>
              <a:t>2 </a:t>
            </a:r>
            <a:r>
              <a:rPr lang="en-US" altLang="zh-CN" sz="1600" dirty="0" smtClean="0"/>
              <a:t>in terms of </a:t>
            </a:r>
            <a:r>
              <a:rPr lang="en-US" altLang="zh-CN" sz="1600" i="1" dirty="0" smtClean="0"/>
              <a:t>V</a:t>
            </a:r>
            <a:r>
              <a:rPr lang="en-US" altLang="zh-CN" sz="1600" baseline="30000" dirty="0" smtClean="0"/>
              <a:t>2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G</a:t>
            </a:r>
            <a:r>
              <a:rPr lang="en-US" altLang="zh-CN" sz="1600" dirty="0" smtClean="0"/>
              <a:t>, </a:t>
            </a:r>
            <a:r>
              <a:rPr lang="en-US" altLang="zh-CN" sz="1600" dirty="0" smtClean="0">
                <a:latin typeface="Symbol" pitchFamily="18" charset="2"/>
              </a:rPr>
              <a:t>Y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699792" y="2924944"/>
          <a:ext cx="1686648" cy="504056"/>
        </p:xfrm>
        <a:graphic>
          <a:graphicData uri="http://schemas.openxmlformats.org/presentationml/2006/ole">
            <p:oleObj spid="_x0000_s108546" name="Equation" r:id="rId5" imgW="825500" imgH="241300" progId="Equation.DSMT4">
              <p:embed/>
            </p:oleObj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899592" y="4065042"/>
          <a:ext cx="7291388" cy="2100262"/>
        </p:xfrm>
        <a:graphic>
          <a:graphicData uri="http://schemas.openxmlformats.org/presentationml/2006/ole">
            <p:oleObj spid="_x0000_s108547" name="Equation" r:id="rId6" imgW="5029200" imgH="144756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50758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--- </a:t>
            </a:r>
            <a:r>
              <a:rPr lang="en-US" altLang="zh-CN" sz="1600" dirty="0" smtClean="0">
                <a:solidFill>
                  <a:srgbClr val="0070C0"/>
                </a:solidFill>
                <a:latin typeface="+mn-lt"/>
              </a:rPr>
              <a:t>filling factor</a:t>
            </a:r>
            <a:r>
              <a:rPr lang="en-US" altLang="zh-CN" dirty="0" smtClean="0">
                <a:solidFill>
                  <a:srgbClr val="0070C0"/>
                </a:solidFill>
                <a:latin typeface="+mn-lt"/>
              </a:rPr>
              <a:t>.</a:t>
            </a:r>
            <a:endParaRPr lang="zh-CN" alt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568273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--- </a:t>
            </a:r>
            <a:r>
              <a:rPr lang="en-US" altLang="zh-CN" sz="1600" dirty="0" smtClean="0">
                <a:solidFill>
                  <a:srgbClr val="0070C0"/>
                </a:solidFill>
                <a:latin typeface="+mn-lt"/>
              </a:rPr>
              <a:t>after the exponential gain regime.</a:t>
            </a:r>
            <a:endParaRPr lang="zh-CN" altLang="en-US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602128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Symbol" pitchFamily="18" charset="2"/>
              </a:rPr>
              <a:t>Y</a:t>
            </a:r>
            <a:r>
              <a:rPr lang="en-US" altLang="zh-CN" sz="1600" dirty="0" smtClean="0"/>
              <a:t> ---</a:t>
            </a:r>
            <a:r>
              <a:rPr lang="en-US" altLang="zh-CN" sz="1600" dirty="0" err="1" smtClean="0">
                <a:latin typeface="+mn-lt"/>
              </a:rPr>
              <a:t>ponderomotive</a:t>
            </a:r>
            <a:r>
              <a:rPr lang="en-US" altLang="zh-CN" sz="1600" dirty="0" smtClean="0">
                <a:latin typeface="+mn-lt"/>
              </a:rPr>
              <a:t> phase of the electrons.</a:t>
            </a:r>
            <a:endParaRPr lang="zh-CN" altLang="en-US" sz="1600" dirty="0">
              <a:latin typeface="+mn-lt"/>
            </a:endParaRPr>
          </a:p>
        </p:txBody>
      </p:sp>
      <p:grpSp>
        <p:nvGrpSpPr>
          <p:cNvPr id="7" name="组合 28"/>
          <p:cNvGrpSpPr/>
          <p:nvPr/>
        </p:nvGrpSpPr>
        <p:grpSpPr>
          <a:xfrm>
            <a:off x="251520" y="2204864"/>
            <a:ext cx="8640960" cy="4270251"/>
            <a:chOff x="251520" y="2132856"/>
            <a:chExt cx="8640960" cy="4342259"/>
          </a:xfrm>
        </p:grpSpPr>
        <p:grpSp>
          <p:nvGrpSpPr>
            <p:cNvPr id="8" name="组合 26"/>
            <p:cNvGrpSpPr/>
            <p:nvPr/>
          </p:nvGrpSpPr>
          <p:grpSpPr>
            <a:xfrm>
              <a:off x="251520" y="2132856"/>
              <a:ext cx="8640960" cy="4342259"/>
              <a:chOff x="251520" y="2132856"/>
              <a:chExt cx="8640960" cy="4342259"/>
            </a:xfrm>
          </p:grpSpPr>
          <p:grpSp>
            <p:nvGrpSpPr>
              <p:cNvPr id="9" name="组合 25"/>
              <p:cNvGrpSpPr/>
              <p:nvPr/>
            </p:nvGrpSpPr>
            <p:grpSpPr>
              <a:xfrm>
                <a:off x="251520" y="2132856"/>
                <a:ext cx="8640960" cy="4342259"/>
                <a:chOff x="251520" y="2132856"/>
                <a:chExt cx="8640960" cy="4342259"/>
              </a:xfrm>
            </p:grpSpPr>
            <p:grpSp>
              <p:nvGrpSpPr>
                <p:cNvPr id="10" name="组合 21"/>
                <p:cNvGrpSpPr/>
                <p:nvPr/>
              </p:nvGrpSpPr>
              <p:grpSpPr>
                <a:xfrm>
                  <a:off x="251520" y="2132856"/>
                  <a:ext cx="8568952" cy="4342259"/>
                  <a:chOff x="251520" y="2060848"/>
                  <a:chExt cx="8568952" cy="4342259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323528" y="2132856"/>
                    <a:ext cx="849694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2" name="组合 19"/>
                  <p:cNvGrpSpPr/>
                  <p:nvPr/>
                </p:nvGrpSpPr>
                <p:grpSpPr>
                  <a:xfrm>
                    <a:off x="251520" y="2060848"/>
                    <a:ext cx="4392500" cy="4342259"/>
                    <a:chOff x="160982" y="2060848"/>
                    <a:chExt cx="4502944" cy="4486275"/>
                  </a:xfrm>
                </p:grpSpPr>
                <p:pic>
                  <p:nvPicPr>
                    <p:cNvPr id="2560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0982" y="2060848"/>
                      <a:ext cx="4502944" cy="44862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17" name="直接连接符 16"/>
                    <p:cNvCxnSpPr/>
                    <p:nvPr/>
                  </p:nvCxnSpPr>
                  <p:spPr>
                    <a:xfrm>
                      <a:off x="255140" y="6525344"/>
                      <a:ext cx="3744406" cy="0"/>
                    </a:xfrm>
                    <a:prstGeom prst="line">
                      <a:avLst/>
                    </a:prstGeom>
                    <a:ln cmpd="dbl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直接连接符 17"/>
                    <p:cNvCxnSpPr/>
                    <p:nvPr/>
                  </p:nvCxnSpPr>
                  <p:spPr>
                    <a:xfrm>
                      <a:off x="2744638" y="5373216"/>
                      <a:ext cx="1872207" cy="0"/>
                    </a:xfrm>
                    <a:prstGeom prst="line">
                      <a:avLst/>
                    </a:prstGeom>
                    <a:ln cmpd="dbl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6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788024" y="2132856"/>
                  <a:ext cx="4104456" cy="4248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4" name="直接连接符 23"/>
                <p:cNvCxnSpPr/>
                <p:nvPr/>
              </p:nvCxnSpPr>
              <p:spPr>
                <a:xfrm>
                  <a:off x="6778165" y="2780928"/>
                  <a:ext cx="1826283" cy="0"/>
                </a:xfrm>
                <a:prstGeom prst="line">
                  <a:avLst/>
                </a:prstGeom>
                <a:ln cmpd="dbl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直接连接符 24"/>
              <p:cNvCxnSpPr/>
              <p:nvPr/>
            </p:nvCxnSpPr>
            <p:spPr>
              <a:xfrm>
                <a:off x="4879873" y="6381328"/>
                <a:ext cx="3652567" cy="0"/>
              </a:xfrm>
              <a:prstGeom prst="line">
                <a:avLst/>
              </a:prstGeom>
              <a:ln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直接连接符 27"/>
            <p:cNvCxnSpPr/>
            <p:nvPr/>
          </p:nvCxnSpPr>
          <p:spPr>
            <a:xfrm>
              <a:off x="5095897" y="6165304"/>
              <a:ext cx="3652567" cy="0"/>
            </a:xfrm>
            <a:prstGeom prst="line">
              <a:avLst/>
            </a:prstGeom>
            <a:ln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AE21C-852A-4D06-8385-8579EF6CCB2C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e-distribute_as.emf"/>
          <p:cNvPicPr>
            <a:picLocks noChangeAspect="1"/>
          </p:cNvPicPr>
          <p:nvPr/>
        </p:nvPicPr>
        <p:blipFill>
          <a:blip r:embed="rId5" cstate="print"/>
          <a:srcRect t="4444" r="7909"/>
          <a:stretch>
            <a:fillRect/>
          </a:stretch>
        </p:blipFill>
        <p:spPr>
          <a:xfrm>
            <a:off x="4556041" y="1052736"/>
            <a:ext cx="4387419" cy="32403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err="1" smtClean="0">
                <a:solidFill>
                  <a:srgbClr val="00B050"/>
                </a:solidFill>
              </a:rPr>
              <a:t>Radially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-Resolved Physical Model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827584" y="2708920"/>
            <a:ext cx="2952328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16200000">
            <a:off x="719572" y="2744925"/>
            <a:ext cx="29523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30130" y="1657828"/>
            <a:ext cx="2160000" cy="216000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302812" y="1830510"/>
            <a:ext cx="1800000" cy="1800000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662772" y="2178652"/>
            <a:ext cx="1080000" cy="1080000"/>
          </a:xfrm>
          <a:prstGeom prst="ellipse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835696" y="2348880"/>
            <a:ext cx="720000" cy="720000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475656" y="2018028"/>
            <a:ext cx="1440000" cy="1440000"/>
          </a:xfrm>
          <a:prstGeom prst="ellipse">
            <a:avLst/>
          </a:prstGeom>
          <a:solidFill>
            <a:schemeClr val="accent4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2022732" y="2521964"/>
            <a:ext cx="360000" cy="360000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9087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Slicing treatment in radial dimension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26996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x</a:t>
            </a:r>
            <a:endParaRPr lang="zh-CN" alt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11874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y</a:t>
            </a:r>
            <a:endParaRPr lang="zh-CN" altLang="en-US" dirty="0">
              <a:latin typeface="+mn-lt"/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323528" y="4595644"/>
            <a:ext cx="842493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p"/>
            </a:pPr>
            <a:r>
              <a:rPr lang="en-US" altLang="zh-CN" sz="1600" dirty="0" smtClean="0"/>
              <a:t> At different radial position </a:t>
            </a:r>
            <a:r>
              <a:rPr lang="en-US" altLang="zh-CN" sz="1600" i="1" dirty="0" smtClean="0"/>
              <a:t>r</a:t>
            </a:r>
            <a:r>
              <a:rPr lang="en-US" altLang="zh-CN" sz="1600" dirty="0" smtClean="0"/>
              <a:t>, electrons experience different radiation field amp., the </a:t>
            </a:r>
            <a:r>
              <a:rPr lang="en-US" altLang="zh-CN" sz="1600" dirty="0" err="1" smtClean="0"/>
              <a:t>ponderomotive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poential</a:t>
            </a:r>
            <a:r>
              <a:rPr lang="en-US" altLang="zh-CN" sz="1600" dirty="0" smtClean="0"/>
              <a:t> is different, </a:t>
            </a:r>
            <a:r>
              <a:rPr lang="en-US" altLang="zh-CN" sz="1600" dirty="0" smtClean="0">
                <a:latin typeface="Symbol" pitchFamily="18" charset="2"/>
              </a:rPr>
              <a:t>Y</a:t>
            </a:r>
            <a:r>
              <a:rPr lang="en-US" altLang="zh-CN" sz="1600" baseline="-25000" dirty="0" smtClean="0"/>
              <a:t>r</a:t>
            </a:r>
            <a:r>
              <a:rPr lang="en-US" altLang="zh-CN" sz="1600" dirty="0" smtClean="0"/>
              <a:t>(</a:t>
            </a:r>
            <a:r>
              <a:rPr lang="en-US" altLang="zh-CN" sz="1600" i="1" dirty="0" smtClean="0"/>
              <a:t>r</a:t>
            </a:r>
            <a:r>
              <a:rPr lang="en-US" altLang="zh-CN" sz="1600" dirty="0" smtClean="0"/>
              <a:t>) is different, bucket size is different, and therefore local trapping fraction </a:t>
            </a:r>
            <a:r>
              <a:rPr lang="en-US" altLang="zh-CN" sz="1600" i="1" dirty="0" smtClean="0"/>
              <a:t>F</a:t>
            </a:r>
            <a:r>
              <a:rPr lang="en-US" altLang="zh-CN" sz="1600" baseline="-25000" dirty="0" smtClean="0"/>
              <a:t>t</a:t>
            </a:r>
            <a:r>
              <a:rPr lang="en-US" altLang="zh-CN" sz="1600" dirty="0" smtClean="0"/>
              <a:t>(</a:t>
            </a:r>
            <a:r>
              <a:rPr lang="en-US" altLang="zh-CN" sz="1600" i="1" dirty="0" smtClean="0"/>
              <a:t>r</a:t>
            </a:r>
            <a:r>
              <a:rPr lang="en-US" altLang="zh-CN" sz="1600" dirty="0" smtClean="0"/>
              <a:t>) is different.</a:t>
            </a:r>
          </a:p>
          <a:p>
            <a:pPr>
              <a:buFont typeface="Wingdings" pitchFamily="2" charset="2"/>
              <a:buChar char="ü"/>
            </a:pPr>
            <a:endParaRPr lang="en-US" altLang="zh-CN" sz="1600" dirty="0" smtClean="0"/>
          </a:p>
          <a:p>
            <a:pPr algn="just">
              <a:buFont typeface="Wingdings" pitchFamily="2" charset="2"/>
              <a:buChar char="p"/>
            </a:pPr>
            <a:r>
              <a:rPr lang="en-US" altLang="zh-CN" sz="1600" b="1" dirty="0" smtClean="0">
                <a:solidFill>
                  <a:srgbClr val="FF0000"/>
                </a:solidFill>
              </a:rPr>
              <a:t> Electrons at different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r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have different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detrapping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rate, and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detrap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more rapidly at larger radius.</a:t>
            </a:r>
            <a:r>
              <a:rPr lang="zh-CN" altLang="zh-CN" sz="1600" dirty="0" smtClean="0"/>
              <a:t>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The overall 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F</a:t>
            </a:r>
            <a:r>
              <a:rPr lang="en-US" altLang="zh-CN" sz="1600" b="1" baseline="-25000" dirty="0" smtClean="0">
                <a:solidFill>
                  <a:srgbClr val="0070C0"/>
                </a:solidFill>
              </a:rPr>
              <a:t>t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and &lt;e</a:t>
            </a:r>
            <a:r>
              <a:rPr lang="en-US" altLang="zh-CN" sz="1600" b="1" baseline="30000" dirty="0" smtClean="0">
                <a:solidFill>
                  <a:srgbClr val="0070C0"/>
                </a:solidFill>
              </a:rPr>
              <a:t>-</a:t>
            </a:r>
            <a:r>
              <a:rPr lang="en-US" altLang="zh-CN" sz="1600" b="1" baseline="30000" dirty="0" err="1" smtClean="0">
                <a:solidFill>
                  <a:srgbClr val="0070C0"/>
                </a:solidFill>
              </a:rPr>
              <a:t>i</a:t>
            </a:r>
            <a:r>
              <a:rPr lang="en-US" altLang="zh-CN" sz="1600" b="1" baseline="30000" dirty="0" err="1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&gt; is calculated by taking average over </a:t>
            </a:r>
            <a:r>
              <a:rPr lang="en-US" altLang="zh-CN" sz="1600" b="1" i="1" dirty="0" smtClean="0">
                <a:solidFill>
                  <a:srgbClr val="0070C0"/>
                </a:solidFill>
              </a:rPr>
              <a:t>r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5220072" y="3141663"/>
          <a:ext cx="2151062" cy="655637"/>
        </p:xfrm>
        <a:graphic>
          <a:graphicData uri="http://schemas.openxmlformats.org/presentationml/2006/ole">
            <p:oleObj spid="_x0000_s37889" name="Equation" r:id="rId6" imgW="1269720" imgH="393480" progId="Equation.DSMT4">
              <p:embed/>
            </p:oleObj>
          </a:graphicData>
        </a:graphic>
      </p:graphicFrame>
      <p:cxnSp>
        <p:nvCxnSpPr>
          <p:cNvPr id="32" name="直接箭头连接符 31"/>
          <p:cNvCxnSpPr/>
          <p:nvPr/>
        </p:nvCxnSpPr>
        <p:spPr>
          <a:xfrm>
            <a:off x="8244408" y="2852936"/>
            <a:ext cx="0" cy="93610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6824" y="2330296"/>
            <a:ext cx="1475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At a specific </a:t>
            </a:r>
            <a:r>
              <a:rPr lang="en-US" altLang="zh-CN" sz="14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4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altLang="zh-CN" sz="1400" dirty="0" smtClean="0">
                <a:solidFill>
                  <a:srgbClr val="FF0000"/>
                </a:solidFill>
              </a:rPr>
              <a:t>, </a:t>
            </a:r>
            <a:r>
              <a:rPr lang="en-US" altLang="zh-CN" sz="14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altLang="zh-CN" sz="1400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CN" sz="1400" dirty="0" smtClean="0">
                <a:solidFill>
                  <a:srgbClr val="FF0000"/>
                </a:solidFill>
              </a:rPr>
              <a:t>(</a:t>
            </a:r>
            <a:r>
              <a:rPr lang="en-US" altLang="zh-CN" sz="14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4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altLang="zh-CN" sz="1400" dirty="0" smtClean="0">
                <a:solidFill>
                  <a:srgbClr val="FF0000"/>
                </a:solidFill>
              </a:rPr>
              <a:t>) = </a:t>
            </a:r>
            <a:r>
              <a:rPr lang="en-US" altLang="zh-CN" sz="1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zh-CN" sz="1400" dirty="0" smtClean="0">
                <a:solidFill>
                  <a:srgbClr val="FF0000"/>
                </a:solidFill>
              </a:rPr>
              <a:t>/2, 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F</a:t>
            </a:r>
            <a:r>
              <a:rPr lang="en-US" altLang="zh-CN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CN" sz="1400" dirty="0" smtClean="0">
                <a:solidFill>
                  <a:srgbClr val="FF0000"/>
                </a:solidFill>
              </a:rPr>
              <a:t> = 0.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3528" y="1268760"/>
            <a:ext cx="100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B050"/>
                </a:solidFill>
              </a:rPr>
              <a:t>Ignore 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betatron</a:t>
            </a:r>
            <a:r>
              <a:rPr lang="en-US" altLang="zh-CN" sz="1600" dirty="0" smtClean="0">
                <a:solidFill>
                  <a:srgbClr val="00B050"/>
                </a:solidFill>
              </a:rPr>
              <a:t> motion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4F585-F608-4010-BDE9-8DFF471524DA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31840" y="1268760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B050"/>
                </a:solidFill>
              </a:rPr>
              <a:t>Same energy</a:t>
            </a:r>
          </a:p>
        </p:txBody>
      </p:sp>
      <p:sp>
        <p:nvSpPr>
          <p:cNvPr id="26" name="矩形 25"/>
          <p:cNvSpPr/>
          <p:nvPr/>
        </p:nvSpPr>
        <p:spPr>
          <a:xfrm>
            <a:off x="323528" y="3318083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B050"/>
                </a:solidFill>
              </a:rPr>
              <a:t>Uniform 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ditrib</a:t>
            </a:r>
            <a:r>
              <a:rPr lang="en-US" altLang="zh-CN" sz="1600" dirty="0" smtClean="0">
                <a:solidFill>
                  <a:srgbClr val="00B050"/>
                </a:solidFill>
              </a:rPr>
              <a:t>. in </a:t>
            </a:r>
            <a:r>
              <a:rPr lang="en-US" altLang="zh-CN" sz="1600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</a:p>
          <a:p>
            <a:r>
              <a:rPr lang="en-US" altLang="zh-CN" sz="1600" dirty="0" smtClean="0">
                <a:solidFill>
                  <a:srgbClr val="00B050"/>
                </a:solidFill>
              </a:rPr>
              <a:t>each slice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59832" y="3429000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B050"/>
                </a:solidFill>
              </a:rPr>
              <a:t>&lt;e</a:t>
            </a:r>
            <a:r>
              <a:rPr lang="en-US" altLang="zh-CN" sz="1600" baseline="30000" dirty="0" smtClean="0">
                <a:solidFill>
                  <a:srgbClr val="00B050"/>
                </a:solidFill>
              </a:rPr>
              <a:t>-</a:t>
            </a:r>
            <a:r>
              <a:rPr lang="en-US" altLang="zh-CN" sz="1600" baseline="30000" dirty="0" err="1" smtClean="0">
                <a:solidFill>
                  <a:srgbClr val="00B050"/>
                </a:solidFill>
              </a:rPr>
              <a:t>i</a:t>
            </a:r>
            <a:r>
              <a:rPr lang="en-US" altLang="zh-CN" sz="1600" baseline="30000" dirty="0" err="1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altLang="zh-CN" sz="1600" baseline="30000" dirty="0" smtClean="0">
                <a:solidFill>
                  <a:srgbClr val="00B050"/>
                </a:solidFill>
                <a:latin typeface="Symbol" pitchFamily="18" charset="2"/>
              </a:rPr>
              <a:t>(</a:t>
            </a:r>
            <a:r>
              <a:rPr lang="en-US" altLang="zh-CN" sz="1600" i="1" baseline="30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altLang="zh-CN" sz="1600" baseline="30000" dirty="0" smtClean="0">
                <a:solidFill>
                  <a:srgbClr val="00B050"/>
                </a:solidFill>
                <a:latin typeface="Symbol" pitchFamily="18" charset="2"/>
              </a:rPr>
              <a:t>)</a:t>
            </a:r>
            <a:r>
              <a:rPr lang="en-US" altLang="zh-CN" sz="1600" dirty="0" smtClean="0">
                <a:solidFill>
                  <a:srgbClr val="00B050"/>
                </a:solidFill>
              </a:rPr>
              <a:t>&gt; = e</a:t>
            </a:r>
            <a:r>
              <a:rPr lang="en-US" altLang="zh-CN" sz="1600" baseline="30000" dirty="0" smtClean="0">
                <a:solidFill>
                  <a:srgbClr val="00B050"/>
                </a:solidFill>
              </a:rPr>
              <a:t>-</a:t>
            </a:r>
            <a:r>
              <a:rPr lang="en-US" altLang="zh-CN" sz="1600" baseline="30000" dirty="0" err="1" smtClean="0">
                <a:solidFill>
                  <a:srgbClr val="00B050"/>
                </a:solidFill>
              </a:rPr>
              <a:t>i</a:t>
            </a:r>
            <a:r>
              <a:rPr lang="en-US" altLang="zh-CN" sz="1600" baseline="30000" dirty="0" err="1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en-US" altLang="zh-CN" sz="1600" baseline="30000" dirty="0" err="1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altLang="zh-CN" sz="1600" baseline="30000" dirty="0" smtClean="0">
                <a:solidFill>
                  <a:srgbClr val="00B050"/>
                </a:solidFill>
                <a:latin typeface="Symbol" pitchFamily="18" charset="2"/>
              </a:rPr>
              <a:t>(</a:t>
            </a:r>
            <a:r>
              <a:rPr lang="en-US" altLang="zh-CN" sz="1600" i="1" baseline="30000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US" altLang="zh-CN" sz="1600" baseline="30000" dirty="0" smtClean="0">
                <a:solidFill>
                  <a:srgbClr val="00B050"/>
                </a:solidFill>
                <a:latin typeface="Symbol" pitchFamily="18" charset="2"/>
              </a:rPr>
              <a:t>)</a:t>
            </a:r>
            <a:r>
              <a:rPr lang="en-US" altLang="zh-CN" sz="1600" dirty="0" smtClean="0">
                <a:solidFill>
                  <a:srgbClr val="00B050"/>
                </a:solidFill>
              </a:rPr>
              <a:t>    each slice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Formulation of our Physical Model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1, Energy conservation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611559" y="1196752"/>
          <a:ext cx="6408713" cy="666187"/>
        </p:xfrm>
        <a:graphic>
          <a:graphicData uri="http://schemas.openxmlformats.org/presentationml/2006/ole">
            <p:oleObj spid="_x0000_s38913" name="Equation" r:id="rId4" imgW="4584700" imgH="4699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180184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2, Envelope equation for radiation field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11560" y="2208362"/>
          <a:ext cx="1224136" cy="365834"/>
        </p:xfrm>
        <a:graphic>
          <a:graphicData uri="http://schemas.openxmlformats.org/presentationml/2006/ole">
            <p:oleObj spid="_x0000_s38915" name="Equation" r:id="rId5" imgW="825500" imgH="241300" progId="Equation.DSMT4">
              <p:embed/>
            </p:oleObj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123728" y="2113682"/>
          <a:ext cx="6324703" cy="576064"/>
        </p:xfrm>
        <a:graphic>
          <a:graphicData uri="http://schemas.openxmlformats.org/presentationml/2006/ole">
            <p:oleObj spid="_x0000_s38917" name="Equation" r:id="rId6" imgW="5016500" imgH="4572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271414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3, E-beam (trapped) energy variation (ignore energy spread ~ </a:t>
            </a:r>
            <a:r>
              <a:rPr lang="en-US" altLang="zh-CN" b="1" dirty="0" smtClean="0">
                <a:solidFill>
                  <a:srgbClr val="0070C0"/>
                </a:solidFill>
                <a:latin typeface="Symbol" pitchFamily="18" charset="2"/>
              </a:rPr>
              <a:t>r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zh-CN" b="1" dirty="0" smtClean="0">
                <a:solidFill>
                  <a:srgbClr val="00B050"/>
                </a:solidFill>
                <a:latin typeface="Symbol" pitchFamily="18" charset="2"/>
              </a:rPr>
              <a:t>g</a:t>
            </a:r>
            <a:r>
              <a:rPr lang="en-US" altLang="zh-CN" b="1" dirty="0" smtClean="0">
                <a:solidFill>
                  <a:srgbClr val="00B050"/>
                </a:solidFill>
              </a:rPr>
              <a:t>(z) = </a:t>
            </a:r>
            <a:r>
              <a:rPr lang="en-US" altLang="zh-CN" b="1" dirty="0" err="1" smtClean="0">
                <a:solidFill>
                  <a:srgbClr val="00B050"/>
                </a:solidFill>
                <a:latin typeface="Symbol" pitchFamily="18" charset="2"/>
              </a:rPr>
              <a:t>g</a:t>
            </a:r>
            <a:r>
              <a:rPr lang="en-US" altLang="zh-CN" b="1" baseline="-25000" dirty="0" err="1" smtClean="0">
                <a:solidFill>
                  <a:srgbClr val="00B050"/>
                </a:solidFill>
              </a:rPr>
              <a:t>r</a:t>
            </a:r>
            <a:r>
              <a:rPr lang="en-US" altLang="zh-CN" b="1" dirty="0" smtClean="0">
                <a:solidFill>
                  <a:srgbClr val="00B050"/>
                </a:solidFill>
              </a:rPr>
              <a:t>(z)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75567" y="3053884"/>
          <a:ext cx="2240249" cy="576064"/>
        </p:xfrm>
        <a:graphic>
          <a:graphicData uri="http://schemas.openxmlformats.org/presentationml/2006/ole">
            <p:oleObj spid="_x0000_s38919" name="Equation" r:id="rId7" imgW="1663700" imgH="4318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6" y="364502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4, E-beam (trapped) synchronous phase, depends on </a:t>
            </a:r>
            <a:r>
              <a:rPr lang="en-US" altLang="zh-CN" b="1" i="1" dirty="0" smtClean="0">
                <a:solidFill>
                  <a:srgbClr val="0070C0"/>
                </a:solidFill>
                <a:latin typeface="+mn-lt"/>
              </a:rPr>
              <a:t>r</a:t>
            </a:r>
            <a:endParaRPr lang="zh-CN" altLang="en-US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683567" y="3933056"/>
          <a:ext cx="3125149" cy="648072"/>
        </p:xfrm>
        <a:graphic>
          <a:graphicData uri="http://schemas.openxmlformats.org/presentationml/2006/ole">
            <p:oleObj spid="_x0000_s38921" name="Equation" r:id="rId8" imgW="2057400" imgH="4318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5536" y="46531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5, </a:t>
            </a:r>
            <a:r>
              <a:rPr lang="en-US" altLang="zh-CN" b="1" dirty="0" err="1" smtClean="0">
                <a:solidFill>
                  <a:srgbClr val="0070C0"/>
                </a:solidFill>
                <a:latin typeface="+mn-lt"/>
              </a:rPr>
              <a:t>Radially</a:t>
            </a:r>
            <a:r>
              <a:rPr lang="en-US" altLang="zh-CN" b="1" dirty="0" smtClean="0">
                <a:solidFill>
                  <a:srgbClr val="0070C0"/>
                </a:solidFill>
                <a:latin typeface="+mn-lt"/>
              </a:rPr>
              <a:t>-resolved local electron trapping fraction</a:t>
            </a:r>
            <a:endParaRPr lang="zh-CN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683568" y="5013176"/>
          <a:ext cx="3304741" cy="348902"/>
        </p:xfrm>
        <a:graphic>
          <a:graphicData uri="http://schemas.openxmlformats.org/presentationml/2006/ole">
            <p:oleObj spid="_x0000_s38923" name="Equation" r:id="rId9" imgW="2145960" imgH="2286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5536" y="546496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6, Overall electron trapping fraction and </a:t>
            </a:r>
            <a:r>
              <a:rPr lang="en-US" altLang="zh-CN" b="1" dirty="0" err="1" smtClean="0">
                <a:solidFill>
                  <a:srgbClr val="00B050"/>
                </a:solidFill>
                <a:latin typeface="+mn-lt"/>
              </a:rPr>
              <a:t>microbunching</a:t>
            </a:r>
            <a:r>
              <a:rPr lang="en-US" altLang="zh-CN" b="1" dirty="0" smtClean="0">
                <a:solidFill>
                  <a:srgbClr val="00B050"/>
                </a:solidFill>
                <a:latin typeface="+mn-lt"/>
              </a:rPr>
              <a:t> term</a:t>
            </a:r>
            <a:endParaRPr lang="zh-CN" alt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683567" y="5805263"/>
          <a:ext cx="3269167" cy="648073"/>
        </p:xfrm>
        <a:graphic>
          <a:graphicData uri="http://schemas.openxmlformats.org/presentationml/2006/ole">
            <p:oleObj spid="_x0000_s38925" name="Equation" r:id="rId10" imgW="2146300" imgH="431800" progId="Equation.DSMT4">
              <p:embed/>
            </p:oleObj>
          </a:graphicData>
        </a:graphic>
      </p:graphicFrame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4067944" y="5805264"/>
          <a:ext cx="4298476" cy="648072"/>
        </p:xfrm>
        <a:graphic>
          <a:graphicData uri="http://schemas.openxmlformats.org/presentationml/2006/ole">
            <p:oleObj spid="_x0000_s38927" name="Equation" r:id="rId11" imgW="2857320" imgH="43164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380312" y="932527"/>
            <a:ext cx="1440160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en-US" altLang="zh-CN" baseline="-25000" dirty="0" smtClean="0"/>
              <a:t>t</a:t>
            </a:r>
            <a:r>
              <a:rPr lang="en-US" altLang="zh-CN" dirty="0" smtClean="0"/>
              <a:t>(z), </a:t>
            </a:r>
            <a:r>
              <a:rPr lang="en-US" altLang="zh-CN" dirty="0" smtClean="0">
                <a:latin typeface="Symbol" pitchFamily="18" charset="2"/>
              </a:rPr>
              <a:t>g</a:t>
            </a:r>
            <a:r>
              <a:rPr lang="en-US" altLang="zh-CN" dirty="0" smtClean="0"/>
              <a:t>(z), </a:t>
            </a:r>
            <a:r>
              <a:rPr lang="en-US" altLang="zh-CN" i="1" dirty="0" err="1" smtClean="0"/>
              <a:t>r</a:t>
            </a:r>
            <a:r>
              <a:rPr lang="en-US" altLang="zh-CN" i="1" baseline="-25000" dirty="0" err="1" smtClean="0"/>
              <a:t>b</a:t>
            </a:r>
            <a:r>
              <a:rPr lang="en-US" altLang="zh-CN" dirty="0" smtClean="0"/>
              <a:t>(z), &lt;</a:t>
            </a:r>
            <a:r>
              <a:rPr lang="en-US" altLang="zh-CN" dirty="0" err="1" smtClean="0"/>
              <a:t>cos</a:t>
            </a:r>
            <a:r>
              <a:rPr lang="en-US" altLang="zh-CN" dirty="0" err="1" smtClean="0">
                <a:latin typeface="Symbol" pitchFamily="18" charset="2"/>
              </a:rPr>
              <a:t>Y</a:t>
            </a:r>
            <a:r>
              <a:rPr lang="en-US" altLang="zh-CN" dirty="0" smtClean="0"/>
              <a:t>&gt;(z)</a:t>
            </a:r>
          </a:p>
          <a:p>
            <a:r>
              <a:rPr lang="en-US" altLang="zh-CN" dirty="0" smtClean="0"/>
              <a:t>&lt;</a:t>
            </a:r>
            <a:r>
              <a:rPr lang="en-US" altLang="zh-CN" dirty="0" err="1" smtClean="0"/>
              <a:t>sin</a:t>
            </a:r>
            <a:r>
              <a:rPr lang="en-US" altLang="zh-CN" dirty="0" err="1" smtClean="0">
                <a:latin typeface="Symbol" pitchFamily="18" charset="2"/>
              </a:rPr>
              <a:t>Y</a:t>
            </a:r>
            <a:r>
              <a:rPr lang="en-US" altLang="zh-CN" dirty="0" smtClean="0"/>
              <a:t>&gt;(z)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80312" y="3861048"/>
            <a:ext cx="1368152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a</a:t>
            </a:r>
            <a:r>
              <a:rPr lang="en-US" altLang="zh-CN" i="1" baseline="-25000" dirty="0" smtClean="0"/>
              <a:t>w</a:t>
            </a:r>
            <a:r>
              <a:rPr lang="en-US" altLang="zh-CN" dirty="0" smtClean="0"/>
              <a:t>(z), </a:t>
            </a:r>
            <a:r>
              <a:rPr lang="en-US" altLang="zh-CN" i="1" dirty="0" smtClean="0"/>
              <a:t>a</a:t>
            </a:r>
            <a:r>
              <a:rPr lang="en-US" altLang="zh-CN" i="1" baseline="-25000" dirty="0" smtClean="0"/>
              <a:t>s0</a:t>
            </a:r>
            <a:r>
              <a:rPr lang="en-US" altLang="zh-CN" dirty="0" smtClean="0"/>
              <a:t>(z), </a:t>
            </a:r>
            <a:r>
              <a:rPr lang="en-US" altLang="zh-CN" i="1" dirty="0" err="1" smtClean="0"/>
              <a:t>r</a:t>
            </a:r>
            <a:r>
              <a:rPr lang="en-US" altLang="zh-CN" i="1" baseline="-25000" dirty="0" err="1" smtClean="0"/>
              <a:t>s</a:t>
            </a:r>
            <a:r>
              <a:rPr lang="en-US" altLang="zh-CN" dirty="0" smtClean="0"/>
              <a:t>(z)</a:t>
            </a:r>
            <a:endParaRPr lang="zh-CN" altLang="en-US" dirty="0"/>
          </a:p>
        </p:txBody>
      </p:sp>
      <p:sp>
        <p:nvSpPr>
          <p:cNvPr id="29" name="日期占位符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726D-4EEA-4076-91B3-08CA2388641E}" type="datetime1">
              <a:rPr lang="zh-CN" altLang="en-US" smtClean="0"/>
              <a:pPr>
                <a:defRPr/>
              </a:pPr>
              <a:t>2012/3/6</a:t>
            </a:fld>
            <a:endParaRPr lang="zh-CN" altLang="en-US" dirty="0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31" name="页脚占位符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FLS 2012, Jefferson Lab  @19 slides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8" grpId="0"/>
      <p:bldP spid="21" grpId="0"/>
      <p:bldP spid="24" grpId="0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|12.7|2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8.3|18.6|10.4|13.7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2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Words>4641</Words>
  <Application>Microsoft Office PowerPoint</Application>
  <PresentationFormat>全屏显示(4:3)</PresentationFormat>
  <Paragraphs>611</Paragraphs>
  <Slides>41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Office 主题</vt:lpstr>
      <vt:lpstr>Equation</vt:lpstr>
      <vt:lpstr>Modeling and Multi-Dimensional Optimization    of a Tapered Free Electron Laser</vt:lpstr>
      <vt:lpstr>Requirements for High-Peak-Power FEL</vt:lpstr>
      <vt:lpstr>幻灯片 3</vt:lpstr>
      <vt:lpstr>Limitation of the Energy Extraction Efficiency</vt:lpstr>
      <vt:lpstr>KMR Hamiltonian Approach</vt:lpstr>
      <vt:lpstr>Optical Guiding Approach</vt:lpstr>
      <vt:lpstr>Optical Guiding and Focusing</vt:lpstr>
      <vt:lpstr>Radially-Resolved Physical Model</vt:lpstr>
      <vt:lpstr>Formulation of our Physical Model</vt:lpstr>
      <vt:lpstr>Property of our Physical Model </vt:lpstr>
      <vt:lpstr>GENESIS Scan with LCLS-II Like Parameters</vt:lpstr>
      <vt:lpstr>Verification of the Physical Model (Case A)</vt:lpstr>
      <vt:lpstr>Verification of the Physical Model (Case A)</vt:lpstr>
      <vt:lpstr>Applications of the Physical Model</vt:lpstr>
      <vt:lpstr>200 m Hard X-ray FEL w/o Break Sections</vt:lpstr>
      <vt:lpstr>200 m Hard X-ray FEL w/Break Sections, 1m/4.4m</vt:lpstr>
      <vt:lpstr>Impact of Sideband Growth in Hard X-ray FEL</vt:lpstr>
      <vt:lpstr>No Seed vs. Seeded Power Spectrum</vt:lpstr>
      <vt:lpstr>Seeded, Sideband Spectrum</vt:lpstr>
      <vt:lpstr>Conclusions</vt:lpstr>
      <vt:lpstr>幻灯片 21</vt:lpstr>
      <vt:lpstr>幻灯片 22</vt:lpstr>
      <vt:lpstr>KMR vs. SDE vs. Our Model </vt:lpstr>
      <vt:lpstr>KMR vs. SDE vs. Our Model (cont.)</vt:lpstr>
      <vt:lpstr>FEL process in a tapered FEL</vt:lpstr>
      <vt:lpstr>Particle Trapping Development Region</vt:lpstr>
      <vt:lpstr>Particle Trapping Development Region (Cont.)</vt:lpstr>
      <vt:lpstr>Radiation Intensity Growth Region</vt:lpstr>
      <vt:lpstr>Radiation Intensity Growth Region (Cont.)</vt:lpstr>
      <vt:lpstr>Radiation Power Growth Region</vt:lpstr>
      <vt:lpstr>Optimization of a finite-length tapered FEL</vt:lpstr>
      <vt:lpstr>Contribution of Variation in Transverse Focusing</vt:lpstr>
      <vt:lpstr>Multi-Dimensional Optimization Scheme</vt:lpstr>
      <vt:lpstr>Multi-Dimensional Optimization</vt:lpstr>
      <vt:lpstr>200 m Hard X-ray FEL w/o Break Sections</vt:lpstr>
      <vt:lpstr>200 m Hard X-ray FEL w/Break Sections, 1m/4.4m</vt:lpstr>
      <vt:lpstr>Dependence of the Available Maximum Radiation Power on Various Parameters</vt:lpstr>
      <vt:lpstr>Impact of Sideband Growth on Optimization</vt:lpstr>
      <vt:lpstr>Impact of Sideband Growth in Hard X-ray FEL</vt:lpstr>
      <vt:lpstr>Conclusions</vt:lpstr>
      <vt:lpstr>Averaging Ft over Thousands of Slices</vt:lpstr>
    </vt:vector>
  </TitlesOfParts>
  <Company>番茄花园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jiaoyi</dc:creator>
  <cp:lastModifiedBy>jiaoyi</cp:lastModifiedBy>
  <cp:revision>479</cp:revision>
  <dcterms:created xsi:type="dcterms:W3CDTF">2011-01-18T20:25:56Z</dcterms:created>
  <dcterms:modified xsi:type="dcterms:W3CDTF">2012-03-06T19:31:38Z</dcterms:modified>
</cp:coreProperties>
</file>